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37"/>
  </p:notesMasterIdLst>
  <p:handoutMasterIdLst>
    <p:handoutMasterId r:id="rId38"/>
  </p:handoutMasterIdLst>
  <p:sldIdLst>
    <p:sldId id="256" r:id="rId3"/>
    <p:sldId id="336" r:id="rId4"/>
    <p:sldId id="337" r:id="rId5"/>
    <p:sldId id="282" r:id="rId6"/>
    <p:sldId id="315" r:id="rId7"/>
    <p:sldId id="316" r:id="rId8"/>
    <p:sldId id="317" r:id="rId9"/>
    <p:sldId id="318" r:id="rId10"/>
    <p:sldId id="306" r:id="rId11"/>
    <p:sldId id="283" r:id="rId12"/>
    <p:sldId id="338" r:id="rId13"/>
    <p:sldId id="339" r:id="rId14"/>
    <p:sldId id="321" r:id="rId15"/>
    <p:sldId id="284" r:id="rId16"/>
    <p:sldId id="286" r:id="rId17"/>
    <p:sldId id="323" r:id="rId18"/>
    <p:sldId id="319" r:id="rId19"/>
    <p:sldId id="290" r:id="rId20"/>
    <p:sldId id="324" r:id="rId21"/>
    <p:sldId id="327" r:id="rId22"/>
    <p:sldId id="326" r:id="rId23"/>
    <p:sldId id="325" r:id="rId24"/>
    <p:sldId id="328" r:id="rId25"/>
    <p:sldId id="330" r:id="rId26"/>
    <p:sldId id="332" r:id="rId27"/>
    <p:sldId id="333" r:id="rId28"/>
    <p:sldId id="341" r:id="rId29"/>
    <p:sldId id="298" r:id="rId30"/>
    <p:sldId id="300" r:id="rId31"/>
    <p:sldId id="301" r:id="rId32"/>
    <p:sldId id="302" r:id="rId33"/>
    <p:sldId id="322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 snapToGrid="0" snapToObjects="1" showGuides="1">
      <p:cViewPr>
        <p:scale>
          <a:sx n="70" d="100"/>
          <a:sy n="70" d="100"/>
        </p:scale>
        <p:origin x="-1152" y="186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1254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0732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ECC construction</a:t>
            </a:r>
            <a:r>
              <a:rPr lang="en-US" baseline="0" dirty="0" smtClean="0"/>
              <a:t> we use an algorithm from our previous work on finite-state model inference – the parallel </a:t>
            </a:r>
            <a:r>
              <a:rPr lang="en-US" baseline="0" dirty="0" err="1" smtClean="0"/>
              <a:t>MuACO</a:t>
            </a:r>
            <a:r>
              <a:rPr lang="en-US" baseline="0" dirty="0" smtClean="0"/>
              <a:t> algorithm.</a:t>
            </a:r>
          </a:p>
          <a:p>
            <a:r>
              <a:rPr lang="en-US" baseline="0" dirty="0" smtClean="0"/>
              <a:t>Here it is sufficient to know that it is a </a:t>
            </a:r>
            <a:r>
              <a:rPr lang="en-US" baseline="0" dirty="0" err="1" smtClean="0"/>
              <a:t>metaheuristic</a:t>
            </a:r>
            <a:r>
              <a:rPr lang="en-US" baseline="0" dirty="0" smtClean="0"/>
              <a:t>, meaning that it performs a search-based optimization by exploring the search space in a randomized way.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</a:t>
            </a:r>
            <a:r>
              <a:rPr lang="en-US" baseline="0" dirty="0" smtClean="0"/>
              <a:t> we only consider Boolean output variables, the algorithms are quite simple.</a:t>
            </a:r>
          </a:p>
          <a:p>
            <a:r>
              <a:rPr lang="en-US" baseline="0" dirty="0" smtClean="0"/>
              <a:t>We represent them a strings over the alphabet (0,1 x).</a:t>
            </a:r>
          </a:p>
          <a:p>
            <a:r>
              <a:rPr lang="en-US" baseline="0" dirty="0" smtClean="0"/>
              <a:t>A zero means that the corresponding output variable should be set to zero,</a:t>
            </a:r>
          </a:p>
          <a:p>
            <a:r>
              <a:rPr lang="en-US" baseline="0" dirty="0" smtClean="0"/>
              <a:t>A one means that it should be set to one, </a:t>
            </a:r>
          </a:p>
          <a:p>
            <a:r>
              <a:rPr lang="en-US" baseline="0" dirty="0" smtClean="0"/>
              <a:t>And an “x” means that we should preserve the current value of the variable.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thing is that inferred models are often redundant – they contain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experiments</a:t>
            </a:r>
            <a:r>
              <a:rPr lang="en-US" baseline="0" dirty="0" smtClean="0"/>
              <a:t> we worked with the Pick-and-Place manipulator.</a:t>
            </a:r>
          </a:p>
          <a:p>
            <a:r>
              <a:rPr lang="en-US" baseline="0" dirty="0" smtClean="0"/>
              <a:t>It has two horizontal cylinders, one vertical cylinder, a suction unit, three input trays, and an output slider.</a:t>
            </a:r>
          </a:p>
          <a:p>
            <a:r>
              <a:rPr lang="en-US" baseline="0" dirty="0" smtClean="0"/>
              <a:t>When a work piece appears in one of the trays, cylinders are used to move the suction unit in position, pick up the work piece, and move it to the output slider.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recorded 10 test cases, which define the order of work</a:t>
            </a:r>
            <a:r>
              <a:rPr lang="en-US" baseline="0" dirty="0" smtClean="0"/>
              <a:t> piece deployment.</a:t>
            </a:r>
          </a:p>
          <a:p>
            <a:r>
              <a:rPr lang="en-US" baseline="0" dirty="0" smtClean="0"/>
              <a:t>For example, 3-2-1 means that first a work piece appears in tray #3, then in tray #2, and then in tray #1.</a:t>
            </a:r>
          </a:p>
          <a:p>
            <a:r>
              <a:rPr lang="en-US" baseline="0" dirty="0" smtClean="0"/>
              <a:t>Models were allowed to have a maximum of 10 states and 4 transition groups in each state.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experiment</a:t>
            </a:r>
            <a:r>
              <a:rPr lang="en-US" baseline="0" dirty="0" smtClean="0"/>
              <a:t> protocol was as follows: reconstruct the ECC with the proposed algorithm, convert the constructed ECC to XML, then convert it to java, compile, and simulate in FBDK.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experiment was repeated 20 times.</a:t>
            </a:r>
          </a:p>
          <a:p>
            <a:r>
              <a:rPr lang="en-US" baseline="0" dirty="0" smtClean="0"/>
              <a:t>It took our algorithm an average of 4.5 hours to infer a perfect ECC (from 30 minutes to 10 hours).</a:t>
            </a:r>
          </a:p>
          <a:p>
            <a:r>
              <a:rPr lang="en-US" baseline="0" dirty="0" smtClean="0"/>
              <a:t>Simulation testing confirmed that all constructed ECCs work correctly in simulation.</a:t>
            </a:r>
          </a:p>
          <a:p>
            <a:r>
              <a:rPr lang="en-US" baseline="0" dirty="0" smtClean="0"/>
              <a:t>We also tested some ECCs on longer test cases, and they also worked OK.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</a:t>
            </a:r>
            <a:r>
              <a:rPr lang="en-US" baseline="0" dirty="0" smtClean="0"/>
              <a:t> in conclusion, we proposed an approach for reconstructing function block logic that does not require source code.</a:t>
            </a:r>
          </a:p>
          <a:p>
            <a:r>
              <a:rPr lang="en-US" baseline="0" dirty="0" smtClean="0"/>
              <a:t>The initial sanity-check experiments confirmed that the approach is feasible.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function</a:t>
            </a:r>
            <a:r>
              <a:rPr lang="en-US" baseline="0" dirty="0" smtClean="0"/>
              <a:t> block is characterized by an interface, which defines input/output events and input/output actions.</a:t>
            </a:r>
          </a:p>
          <a:p>
            <a:r>
              <a:rPr lang="en-US" baseline="0" dirty="0" smtClean="0"/>
              <a:t>In this paper we concentrate on basic function blocks, which are defined by so-called Execution Control Charts or ECCs.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ECC</a:t>
            </a:r>
            <a:r>
              <a:rPr lang="en-US" baseline="0" dirty="0" smtClean="0"/>
              <a:t> is a finite-state machine and has set of states.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Transitions</a:t>
            </a:r>
            <a:r>
              <a:rPr lang="en-US" baseline="0" dirty="0" smtClean="0"/>
              <a:t> between states are labeled with events and guard conditions, which are Boolean formulas over input/output/internal variables and constants.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 can</a:t>
            </a:r>
            <a:r>
              <a:rPr lang="en-US" baseline="0" dirty="0" smtClean="0"/>
              <a:t> be associated with algorithms, which are used to set values of output variables.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introduce</a:t>
            </a:r>
            <a:r>
              <a:rPr lang="en-US" baseline="0" dirty="0" smtClean="0"/>
              <a:t> some simplifications.</a:t>
            </a:r>
          </a:p>
          <a:p>
            <a:r>
              <a:rPr lang="en-US" baseline="0" dirty="0" smtClean="0"/>
              <a:t>Only Boolean input and output variables are allowed.</a:t>
            </a:r>
          </a:p>
          <a:p>
            <a:r>
              <a:rPr lang="en-US" baseline="0" dirty="0" smtClean="0"/>
              <a:t>Finally, guard conditions may depend on input variables only.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execution scenari</a:t>
            </a:r>
            <a:r>
              <a:rPr lang="en-US" baseline="0" dirty="0" smtClean="0"/>
              <a:t>o is a list of scenario elements, and a scenario element is simply a pair of input variable values and corresponding output variable values.</a:t>
            </a:r>
          </a:p>
          <a:p>
            <a:r>
              <a:rPr lang="en-US" baseline="0" dirty="0" smtClean="0"/>
              <a:t>Here is an example of a scenario when there are three input variables and two output variables.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Reconstruction of FB logic using Metaheuristics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894" y="1772816"/>
            <a:ext cx="4094212" cy="29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6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29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911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38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894" y="569652"/>
            <a:ext cx="4094212" cy="29846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4" name="Picture 3" descr="ITMO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479550" cy="9359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83" y="524530"/>
            <a:ext cx="2267634" cy="16531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2A07-74F6-41B3-87BA-A3518578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04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7ECB-F818-4BEE-9A45-A53B943F6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03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40D9-6FC0-414E-A0F4-2D83F583A6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31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6273934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2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  <p:sldLayoutId id="2147483710" r:id="rId6"/>
    <p:sldLayoutId id="2147483711" r:id="rId7"/>
    <p:sldLayoutId id="214748371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 descr="ITMO_logo3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3"/>
          <a:stretch/>
        </p:blipFill>
        <p:spPr>
          <a:xfrm>
            <a:off x="0" y="-52065"/>
            <a:ext cx="3322163" cy="9055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01752"/>
            <a:ext cx="8929717" cy="1985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dirty="0" smtClean="0"/>
              <a:t>Inferring Automation Logic from Manual Control Scenarios: Implementation in Function Blocks</a:t>
            </a:r>
            <a:endParaRPr lang="ru-RU" altLang="ru-RU" sz="32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592836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 smtClean="0"/>
              <a:t>DIAS@ISPA ’15, </a:t>
            </a:r>
            <a:r>
              <a:rPr lang="en-US" altLang="ru-RU" sz="1800" dirty="0" smtClean="0"/>
              <a:t>Helsinki</a:t>
            </a:r>
            <a:r>
              <a:rPr lang="en-US" altLang="ru-RU" sz="1800" dirty="0" smtClean="0"/>
              <a:t>, Finland, </a:t>
            </a:r>
            <a:r>
              <a:rPr lang="en-US" altLang="ru-RU" sz="1800" dirty="0" smtClean="0"/>
              <a:t>August 21</a:t>
            </a:r>
            <a:r>
              <a:rPr lang="en-US" altLang="ru-RU" sz="1800" dirty="0" smtClean="0"/>
              <a:t>, 2015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3078" name="Picture 9" descr="http://upload.wikimedia.org/wikipedia/commons/6/63/Shalyto_2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71" y="2631117"/>
            <a:ext cx="1447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762922" y="4922832"/>
            <a:ext cx="1866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/>
              <a:t>Daniil</a:t>
            </a:r>
            <a:r>
              <a:rPr lang="en-US" altLang="ru-RU" sz="1800" dirty="0"/>
              <a:t> </a:t>
            </a:r>
            <a:r>
              <a:rPr lang="en-US" altLang="ru-RU" sz="1800" dirty="0" err="1"/>
              <a:t>Chivilikhin</a:t>
            </a:r>
            <a:endParaRPr lang="en-US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PhD student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ITMO University</a:t>
            </a:r>
            <a:endParaRPr lang="ru-RU" altLang="ru-RU" sz="1800" dirty="0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3282696" y="4913942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Anatoly </a:t>
            </a:r>
            <a:r>
              <a:rPr lang="en-US" altLang="ru-RU" sz="1800" dirty="0" err="1"/>
              <a:t>Shalyto</a:t>
            </a:r>
            <a:endParaRPr lang="en-US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Dr</a:t>
            </a:r>
            <a:r>
              <a:rPr lang="en-US" altLang="ru-RU" sz="1800" dirty="0" smtClean="0"/>
              <a:t>. Sci</a:t>
            </a:r>
            <a:r>
              <a:rPr lang="en-US" altLang="ru-RU" sz="1800" dirty="0"/>
              <a:t>., professor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ITMO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97323" y="4929198"/>
            <a:ext cx="4594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 err="1" smtClean="0"/>
              <a:t>Valeriy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Vyatkin</a:t>
            </a:r>
            <a:endParaRPr lang="en-US" altLang="ru-RU" dirty="0" smtClean="0"/>
          </a:p>
          <a:p>
            <a:pPr algn="ctr"/>
            <a:r>
              <a:rPr lang="en-US" altLang="ru-RU" dirty="0" smtClean="0"/>
              <a:t>Dr. Eng., professor,</a:t>
            </a:r>
          </a:p>
          <a:p>
            <a:pPr algn="ctr"/>
            <a:r>
              <a:rPr lang="en-US" altLang="ru-RU" dirty="0" smtClean="0"/>
              <a:t>Aalto University,</a:t>
            </a:r>
          </a:p>
          <a:p>
            <a:pPr algn="ctr"/>
            <a:r>
              <a:rPr lang="en-US" altLang="ru-RU" dirty="0" err="1" smtClean="0"/>
              <a:t>Luleå</a:t>
            </a:r>
            <a:r>
              <a:rPr lang="en-US" altLang="ru-RU" dirty="0" smtClean="0"/>
              <a:t> University of Technology</a:t>
            </a:r>
            <a:endParaRPr lang="ru-RU" alt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757" y="2631117"/>
            <a:ext cx="1510660" cy="220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 descr="E:\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794" y="2537671"/>
            <a:ext cx="1532222" cy="2300579"/>
          </a:xfrm>
          <a:prstGeom prst="rect">
            <a:avLst/>
          </a:prstGeom>
          <a:noFill/>
        </p:spPr>
      </p:pic>
      <p:pic>
        <p:nvPicPr>
          <p:cNvPr id="5124" name="Picture 4" descr="E:\aalto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7815" y="0"/>
            <a:ext cx="1141424" cy="953089"/>
          </a:xfrm>
          <a:prstGeom prst="rect">
            <a:avLst/>
          </a:prstGeom>
          <a:noFill/>
        </p:spPr>
      </p:pic>
      <p:pic>
        <p:nvPicPr>
          <p:cNvPr id="5125" name="Picture 5" descr="E:\lulea-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9513" y="52898"/>
            <a:ext cx="1721167" cy="84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1026" name="Picture 2" descr="E:\approach-sche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9384" y="1988756"/>
            <a:ext cx="5679504" cy="436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 generation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9204" y="1760537"/>
            <a:ext cx="4507992" cy="4595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M.I: Model’s inputs that should be set by Controller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M.O: Model’s outputs to be used in controller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59394" name="Picture 2" descr="E:\ispa\pic\pnp-hmi-exa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567" y="3182779"/>
            <a:ext cx="4085953" cy="858202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312" y="1938528"/>
            <a:ext cx="2571154" cy="48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63312" y="3813048"/>
            <a:ext cx="1298176" cy="923544"/>
          </a:xfrm>
          <a:prstGeom prst="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кругленная соединительная линия 8"/>
          <p:cNvCxnSpPr>
            <a:stCxn id="7" idx="3"/>
            <a:endCxn id="59394" idx="1"/>
          </p:cNvCxnSpPr>
          <p:nvPr/>
        </p:nvCxnSpPr>
        <p:spPr>
          <a:xfrm flipV="1">
            <a:off x="2761488" y="3611880"/>
            <a:ext cx="1885079" cy="6629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90919" y="5157216"/>
            <a:ext cx="1042416" cy="131673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286000" y="2359152"/>
            <a:ext cx="2240280" cy="135331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034466" y="5440680"/>
            <a:ext cx="491814" cy="448056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Refactored</a:t>
            </a:r>
            <a:r>
              <a:rPr lang="en-US" dirty="0" smtClean="0"/>
              <a:t> MVC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0418" name="Picture 2" descr="E:\ispa\pic\modified-mvc-exa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939925"/>
            <a:ext cx="8021637" cy="4781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27120" y="4953000"/>
            <a:ext cx="1767840" cy="1403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199" y="3108960"/>
            <a:ext cx="2028825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E:\ispa\pic\pnp-hmi-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229" y="1175549"/>
            <a:ext cx="3321795" cy="69770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6590665" y="2155824"/>
            <a:ext cx="1875791" cy="1310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scenario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r>
              <a:rPr lang="en-US" dirty="0" smtClean="0"/>
              <a:t>/33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2960" y="2063820"/>
          <a:ext cx="7025640" cy="104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940"/>
                <a:gridCol w="1170940"/>
                <a:gridCol w="1170940"/>
                <a:gridCol w="1170940"/>
                <a:gridCol w="1170940"/>
                <a:gridCol w="1170940"/>
              </a:tblGrid>
              <a:tr h="104514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s</a:t>
                      </a:r>
                      <a:r>
                        <a:rPr lang="en-US" sz="3600" baseline="-25000" dirty="0" smtClean="0"/>
                        <a:t>0</a:t>
                      </a:r>
                      <a:endParaRPr lang="ru-RU" sz="3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s</a:t>
                      </a:r>
                      <a:r>
                        <a:rPr lang="en-US" sz="3600" baseline="-25000" dirty="0" smtClean="0"/>
                        <a:t>1</a:t>
                      </a:r>
                      <a:endParaRPr lang="ru-RU" sz="3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s</a:t>
                      </a:r>
                      <a:r>
                        <a:rPr lang="en-US" sz="3600" baseline="-25000" dirty="0" smtClean="0"/>
                        <a:t>2</a:t>
                      </a:r>
                      <a:endParaRPr lang="ru-RU" sz="3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s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s</a:t>
                      </a:r>
                      <a:r>
                        <a:rPr lang="en-US" sz="3600" baseline="-25000" dirty="0" smtClean="0"/>
                        <a:t>4</a:t>
                      </a:r>
                      <a:endParaRPr lang="ru-RU" sz="3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s</a:t>
                      </a:r>
                      <a:r>
                        <a:rPr lang="en-US" sz="3600" baseline="-25000" dirty="0" smtClean="0"/>
                        <a:t>5</a:t>
                      </a:r>
                      <a:endParaRPr lang="ru-RU" sz="3600" baseline="-25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2960" y="4365309"/>
          <a:ext cx="679704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  <a:gridCol w="1699260"/>
                <a:gridCol w="1699260"/>
                <a:gridCol w="1699260"/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Input event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Input</a:t>
                      </a:r>
                      <a:r>
                        <a:rPr lang="en-US" sz="2800" baseline="0" dirty="0" smtClean="0"/>
                        <a:t> variables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 variables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 event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REQ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01011010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101010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CNF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олилиния 9"/>
          <p:cNvSpPr/>
          <p:nvPr/>
        </p:nvSpPr>
        <p:spPr>
          <a:xfrm>
            <a:off x="830581" y="3095625"/>
            <a:ext cx="6786563" cy="1262063"/>
          </a:xfrm>
          <a:custGeom>
            <a:avLst/>
            <a:gdLst>
              <a:gd name="connsiteX0" fmla="*/ 0 w 6786563"/>
              <a:gd name="connsiteY0" fmla="*/ 0 h 1262063"/>
              <a:gd name="connsiteX1" fmla="*/ 1162050 w 6786563"/>
              <a:gd name="connsiteY1" fmla="*/ 0 h 1262063"/>
              <a:gd name="connsiteX2" fmla="*/ 6786563 w 6786563"/>
              <a:gd name="connsiteY2" fmla="*/ 1257300 h 1262063"/>
              <a:gd name="connsiteX3" fmla="*/ 0 w 6786563"/>
              <a:gd name="connsiteY3" fmla="*/ 1262063 h 1262063"/>
              <a:gd name="connsiteX4" fmla="*/ 0 w 6786563"/>
              <a:gd name="connsiteY4" fmla="*/ 0 h 1262063"/>
              <a:gd name="connsiteX0" fmla="*/ 0 w 6786563"/>
              <a:gd name="connsiteY0" fmla="*/ 0 h 1262063"/>
              <a:gd name="connsiteX1" fmla="*/ 1162050 w 6786563"/>
              <a:gd name="connsiteY1" fmla="*/ 0 h 1262063"/>
              <a:gd name="connsiteX2" fmla="*/ 6786563 w 6786563"/>
              <a:gd name="connsiteY2" fmla="*/ 1257300 h 1262063"/>
              <a:gd name="connsiteX3" fmla="*/ 0 w 6786563"/>
              <a:gd name="connsiteY3" fmla="*/ 1262063 h 1262063"/>
              <a:gd name="connsiteX4" fmla="*/ 0 w 6786563"/>
              <a:gd name="connsiteY4" fmla="*/ 0 h 1262063"/>
              <a:gd name="connsiteX0" fmla="*/ 0 w 6786563"/>
              <a:gd name="connsiteY0" fmla="*/ 0 h 1262063"/>
              <a:gd name="connsiteX1" fmla="*/ 1162050 w 6786563"/>
              <a:gd name="connsiteY1" fmla="*/ 0 h 1262063"/>
              <a:gd name="connsiteX2" fmla="*/ 6786563 w 6786563"/>
              <a:gd name="connsiteY2" fmla="*/ 1257300 h 1262063"/>
              <a:gd name="connsiteX3" fmla="*/ 0 w 6786563"/>
              <a:gd name="connsiteY3" fmla="*/ 1262063 h 1262063"/>
              <a:gd name="connsiteX4" fmla="*/ 0 w 6786563"/>
              <a:gd name="connsiteY4" fmla="*/ 0 h 12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563" h="1262063">
                <a:moveTo>
                  <a:pt x="0" y="0"/>
                </a:moveTo>
                <a:lnTo>
                  <a:pt x="1162050" y="0"/>
                </a:lnTo>
                <a:lnTo>
                  <a:pt x="6786563" y="1257300"/>
                </a:lnTo>
                <a:lnTo>
                  <a:pt x="0" y="1262063"/>
                </a:lnTo>
                <a:cubicBezTo>
                  <a:pt x="1588" y="841375"/>
                  <a:pt x="3175" y="42068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execution scenarios</a:t>
            </a:r>
            <a:endParaRPr lang="ru-RU" dirty="0"/>
          </a:p>
        </p:txBody>
      </p:sp>
      <p:pic>
        <p:nvPicPr>
          <p:cNvPr id="2050" name="Picture 2" descr="E:\proxy-logg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84575"/>
            <a:ext cx="8301705" cy="1999105"/>
          </a:xfrm>
          <a:prstGeom prst="rect">
            <a:avLst/>
          </a:prstGeom>
          <a:noFill/>
        </p:spPr>
      </p:pic>
      <p:pic>
        <p:nvPicPr>
          <p:cNvPr id="3" name="Picture 3" descr="E:\contr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2755" y="1919289"/>
            <a:ext cx="1268158" cy="16144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9184" y="4462272"/>
            <a:ext cx="8549640" cy="223113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96512" y="3648456"/>
            <a:ext cx="530352" cy="6766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91457" y="3794760"/>
            <a:ext cx="281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Automated refactoring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10913" y="2063820"/>
            <a:ext cx="281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Dummy function block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ECC construction algorithm: previous 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Metaheuristic</a:t>
            </a:r>
            <a:r>
              <a:rPr lang="en-US" sz="2800" dirty="0" smtClean="0"/>
              <a:t> algorithm</a:t>
            </a:r>
          </a:p>
          <a:p>
            <a:pPr lvl="1"/>
            <a:r>
              <a:rPr lang="en-US" dirty="0" err="1" smtClean="0"/>
              <a:t>Chivilikhin</a:t>
            </a:r>
            <a:r>
              <a:rPr lang="en-US" dirty="0" smtClean="0"/>
              <a:t> et al. Reconstruction of Function Block Logic using </a:t>
            </a:r>
            <a:r>
              <a:rPr lang="en-US" dirty="0" err="1" smtClean="0"/>
              <a:t>Metaheuristic</a:t>
            </a:r>
            <a:r>
              <a:rPr lang="en-US" dirty="0" smtClean="0"/>
              <a:t> Algorithm: Initial Explorations / In Proceedings of the 13th IEEE International Conference on Industrial Informatics (INDIN'15)</a:t>
            </a:r>
          </a:p>
          <a:p>
            <a:r>
              <a:rPr lang="en-US" sz="2800" dirty="0" smtClean="0"/>
              <a:t>No theoretical bounds on running time</a:t>
            </a:r>
          </a:p>
          <a:p>
            <a:r>
              <a:rPr lang="en-US" sz="2800" b="1" dirty="0" smtClean="0"/>
              <a:t>In one special case </a:t>
            </a:r>
            <a:r>
              <a:rPr lang="en-US" sz="2800" dirty="0" smtClean="0"/>
              <a:t>we can do better!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ECC construction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4359339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each algorithm is used in exactly one state</a:t>
            </a:r>
          </a:p>
          <a:p>
            <a:r>
              <a:rPr lang="en-US" sz="2800" dirty="0" smtClean="0"/>
              <a:t>We can determine algorithms automatically</a:t>
            </a:r>
          </a:p>
          <a:p>
            <a:r>
              <a:rPr lang="en-US" sz="2800" dirty="0" smtClean="0"/>
              <a:t>And then construct the ECC</a:t>
            </a:r>
          </a:p>
          <a:p>
            <a:r>
              <a:rPr lang="en-US" sz="2800" b="1" dirty="0" smtClean="0"/>
              <a:t>+ only for Boolean inputs/outputs!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2051" name="Picture 3" descr="E:\algorithm-state-mapp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539" y="2063820"/>
            <a:ext cx="4034853" cy="280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ECC construction algorithm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Determine </a:t>
            </a:r>
            <a:r>
              <a:rPr lang="en-US" sz="3600" b="1" dirty="0" smtClean="0"/>
              <a:t>minimal set </a:t>
            </a:r>
            <a:r>
              <a:rPr lang="en-US" sz="3600" dirty="0" smtClean="0"/>
              <a:t>of state algorithms</a:t>
            </a:r>
            <a:endParaRPr lang="en-US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Construct ECC from scenarios labeled by found algorithms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Simplify ECC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representation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1168" y="2346582"/>
            <a:ext cx="4251960" cy="3779581"/>
          </a:xfrm>
        </p:spPr>
        <p:txBody>
          <a:bodyPr/>
          <a:lstStyle/>
          <a:p>
            <a:r>
              <a:rPr lang="en-US" sz="2800" dirty="0" smtClean="0"/>
              <a:t>Algorithms are strings over {‘0’, ‘1’, ‘</a:t>
            </a:r>
            <a:r>
              <a:rPr lang="en-US" sz="2800" i="1" dirty="0" smtClean="0"/>
              <a:t>x’</a:t>
            </a:r>
            <a:r>
              <a:rPr lang="en-US" sz="2800" dirty="0" smtClean="0"/>
              <a:t>}</a:t>
            </a:r>
          </a:p>
          <a:p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=‘0’: set </a:t>
            </a:r>
            <a:r>
              <a:rPr lang="en-US" sz="2800" i="1" dirty="0" err="1" smtClean="0"/>
              <a:t>z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=0</a:t>
            </a:r>
          </a:p>
          <a:p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=‘1’: set </a:t>
            </a:r>
            <a:r>
              <a:rPr lang="en-US" sz="2800" i="1" dirty="0" err="1" smtClean="0"/>
              <a:t>z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=1</a:t>
            </a:r>
          </a:p>
          <a:p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=‘</a:t>
            </a:r>
            <a:r>
              <a:rPr lang="en-US" sz="2800" i="1" dirty="0" smtClean="0"/>
              <a:t>x’</a:t>
            </a:r>
            <a:r>
              <a:rPr lang="en-US" sz="2800" dirty="0" smtClean="0"/>
              <a:t>: preserve value of </a:t>
            </a:r>
            <a:r>
              <a:rPr lang="en-US" sz="2800" i="1" dirty="0" err="1" smtClean="0"/>
              <a:t>z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r>
              <a:rPr lang="en-US" dirty="0" smtClean="0"/>
              <a:t>/33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66232" y="3825240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66232" y="3035808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66232" y="4645152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8072" y="3806952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72" y="3002280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5464" y="4640401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a(z)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initial set of simple algorithms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313432"/>
            <a:ext cx="4419600" cy="3779581"/>
          </a:xfrm>
        </p:spPr>
        <p:txBody>
          <a:bodyPr/>
          <a:lstStyle/>
          <a:p>
            <a:r>
              <a:rPr lang="en-US" sz="2600" dirty="0" smtClean="0"/>
              <a:t>For each scenario </a:t>
            </a:r>
            <a:r>
              <a:rPr lang="en-US" sz="2600" b="1" dirty="0" smtClean="0"/>
              <a:t>s</a:t>
            </a:r>
            <a:r>
              <a:rPr lang="en-US" sz="2600" dirty="0" smtClean="0"/>
              <a:t> and each pair of elements </a:t>
            </a:r>
            <a:r>
              <a:rPr lang="en-US" sz="2600" i="1" dirty="0" smtClean="0"/>
              <a:t>s</a:t>
            </a:r>
            <a:r>
              <a:rPr lang="en-US" sz="2600" i="1" baseline="-25000" dirty="0" smtClean="0"/>
              <a:t>i </a:t>
            </a:r>
            <a:r>
              <a:rPr lang="en-US" sz="2600" i="1" dirty="0" smtClean="0"/>
              <a:t>and s</a:t>
            </a:r>
            <a:r>
              <a:rPr lang="en-US" sz="2600" i="1" baseline="-25000" dirty="0" smtClean="0"/>
              <a:t>i+1</a:t>
            </a:r>
          </a:p>
          <a:p>
            <a:r>
              <a:rPr lang="en-US" sz="2600" dirty="0" smtClean="0"/>
              <a:t>Calculate algorithm </a:t>
            </a:r>
            <a:r>
              <a:rPr lang="en-US" sz="2600" b="1" dirty="0" smtClean="0"/>
              <a:t>a</a:t>
            </a:r>
            <a:r>
              <a:rPr lang="en-US" sz="2600" dirty="0" smtClean="0"/>
              <a:t> for transforming </a:t>
            </a:r>
            <a:r>
              <a:rPr lang="en-US" sz="2600" i="1" dirty="0" smtClean="0"/>
              <a:t>s</a:t>
            </a:r>
            <a:r>
              <a:rPr lang="en-US" sz="2600" i="1" baseline="-25000" dirty="0" smtClean="0"/>
              <a:t>i </a:t>
            </a:r>
            <a:r>
              <a:rPr lang="en-US" sz="2600" i="1" dirty="0" smtClean="0"/>
              <a:t>→ s</a:t>
            </a:r>
            <a:r>
              <a:rPr lang="en-US" sz="2600" i="1" baseline="-25000" dirty="0" smtClean="0"/>
              <a:t>i+1</a:t>
            </a:r>
          </a:p>
          <a:p>
            <a:r>
              <a:rPr lang="en-US" sz="2600" dirty="0" smtClean="0"/>
              <a:t>Function </a:t>
            </a:r>
            <a:r>
              <a:rPr lang="en-US" sz="2600" dirty="0" err="1" smtClean="0"/>
              <a:t>calcAlg</a:t>
            </a:r>
            <a:r>
              <a:rPr lang="en-US" sz="2600" dirty="0" smtClean="0"/>
              <a:t>(</a:t>
            </a:r>
            <a:r>
              <a:rPr lang="en-US" sz="2600" i="1" dirty="0" err="1" smtClean="0"/>
              <a:t>s</a:t>
            </a:r>
            <a:r>
              <a:rPr lang="en-US" sz="2600" i="1" baseline="-25000" dirty="0" err="1" smtClean="0"/>
              <a:t>i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,s</a:t>
            </a:r>
            <a:r>
              <a:rPr lang="en-US" sz="2600" i="1" baseline="-25000" dirty="0" smtClean="0"/>
              <a:t>i+1</a:t>
            </a:r>
            <a:r>
              <a:rPr lang="en-US" sz="2600" dirty="0" smtClean="0"/>
              <a:t>)</a:t>
            </a:r>
          </a:p>
          <a:p>
            <a:endParaRPr lang="en-US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313432"/>
            <a:ext cx="403860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8938" y="4752340"/>
          <a:ext cx="4011612" cy="1957388"/>
        </p:xfrm>
        <a:graphic>
          <a:graphicData uri="http://schemas.openxmlformats.org/presentationml/2006/ole">
            <p:oleObj spid="_x0000_s3074" name="Формула" r:id="rId3" imgW="1612800" imgH="787320" progId="Equation.3">
              <p:embed/>
            </p:oleObj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57088" y="2971800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66232" y="3782568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66232" y="4645152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83480" y="2935224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s</a:t>
            </a:r>
            <a:r>
              <a:rPr lang="en-US" sz="3600" i="1" baseline="-25000" dirty="0" smtClean="0"/>
              <a:t>i</a:t>
            </a:r>
            <a:endParaRPr lang="ru-RU" sz="3600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5192" y="374904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i="1" baseline="-25000" dirty="0" smtClean="0"/>
              <a:t>i+1</a:t>
            </a:r>
            <a:endParaRPr lang="ru-RU" sz="3600" i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0056" y="4640401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a</a:t>
            </a:r>
            <a:endParaRPr lang="ru-RU" sz="3600" i="1" dirty="0"/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0896" y="2141727"/>
            <a:ext cx="2386584" cy="19447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1. View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application engineering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6" name="Picture 2" descr="E:\pn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24" y="2534940"/>
            <a:ext cx="2231136" cy="140921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10896" y="4672197"/>
            <a:ext cx="2386584" cy="148212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2. Model</a:t>
            </a:r>
          </a:p>
        </p:txBody>
      </p:sp>
      <p:pic>
        <p:nvPicPr>
          <p:cNvPr id="11" name="Picture 2" descr="E:\fb-interf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03" y="5099387"/>
            <a:ext cx="2270101" cy="9608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04188" y="4174849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to debug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36592" y="3013761"/>
            <a:ext cx="2386584" cy="243309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3. Controller</a:t>
            </a:r>
          </a:p>
        </p:txBody>
      </p:sp>
      <p:pic>
        <p:nvPicPr>
          <p:cNvPr id="22" name="Picture 2" descr="E:\constructed-ec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2312" y="3774833"/>
            <a:ext cx="2186145" cy="1204094"/>
          </a:xfrm>
          <a:prstGeom prst="rect">
            <a:avLst/>
          </a:prstGeom>
          <a:noFill/>
        </p:spPr>
      </p:pic>
      <p:cxnSp>
        <p:nvCxnSpPr>
          <p:cNvPr id="31" name="Соединительная линия уступом 30"/>
          <p:cNvCxnSpPr>
            <a:stCxn id="7" idx="2"/>
            <a:endCxn id="9" idx="0"/>
          </p:cNvCxnSpPr>
          <p:nvPr/>
        </p:nvCxnSpPr>
        <p:spPr>
          <a:xfrm rot="5400000">
            <a:off x="1211342" y="4379350"/>
            <a:ext cx="58569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7" idx="3"/>
            <a:endCxn id="17" idx="1"/>
          </p:cNvCxnSpPr>
          <p:nvPr/>
        </p:nvCxnSpPr>
        <p:spPr>
          <a:xfrm>
            <a:off x="2697480" y="3114116"/>
            <a:ext cx="2039112" cy="11161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9" idx="3"/>
            <a:endCxn id="17" idx="1"/>
          </p:cNvCxnSpPr>
          <p:nvPr/>
        </p:nvCxnSpPr>
        <p:spPr>
          <a:xfrm flipV="1">
            <a:off x="2697480" y="4230310"/>
            <a:ext cx="2039112" cy="11829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initial set of simple algorithms</a:t>
            </a:r>
            <a:endParaRPr lang="ru-RU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483358"/>
            <a:ext cx="8639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algorithms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Function </a:t>
            </a:r>
            <a:r>
              <a:rPr lang="en-US" sz="2800" b="1" dirty="0" smtClean="0"/>
              <a:t>merge(a, b)</a:t>
            </a:r>
            <a:endParaRPr lang="en-US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</a:t>
            </a:r>
            <a:endParaRPr lang="ru-RU" sz="2800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93688" y="2926080"/>
          <a:ext cx="4202112" cy="1263650"/>
        </p:xfrm>
        <a:graphic>
          <a:graphicData uri="http://schemas.openxmlformats.org/presentationml/2006/ole">
            <p:oleObj spid="_x0000_s53250" name="Формула" r:id="rId3" imgW="1688760" imgH="507960" progId="Equation.3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57088" y="2971800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66232" y="3782568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66232" y="4645152"/>
          <a:ext cx="2221992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8"/>
                <a:gridCol w="555498"/>
                <a:gridCol w="555498"/>
                <a:gridCol w="555498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31080" y="2935224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a</a:t>
            </a:r>
            <a:endParaRPr lang="ru-RU" sz="3600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12792" y="374904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ru-RU" sz="3600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7656" y="4640401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m</a:t>
            </a:r>
            <a:r>
              <a:rPr lang="en-US" sz="3600" i="1" baseline="30000" dirty="0" smtClean="0"/>
              <a:t>ab</a:t>
            </a:r>
            <a:endParaRPr lang="ru-RU" sz="3600" i="1" baseline="30000" dirty="0"/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consistent algorithms are merged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8229600" cy="37795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Algorithms are </a:t>
            </a:r>
            <a:r>
              <a:rPr lang="en-US" sz="2800" b="1" dirty="0" smtClean="0"/>
              <a:t>consistent</a:t>
            </a:r>
            <a:r>
              <a:rPr lang="en-US" sz="2800" dirty="0" smtClean="0"/>
              <a:t> if they don’t have </a:t>
            </a:r>
            <a:r>
              <a:rPr lang="en-US" sz="2800" b="1" dirty="0" smtClean="0"/>
              <a:t>contradicting elements</a:t>
            </a:r>
            <a:endParaRPr lang="ru-RU" sz="28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12008" y="3453384"/>
          <a:ext cx="3508248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62"/>
                <a:gridCol w="877062"/>
                <a:gridCol w="877062"/>
                <a:gridCol w="877062"/>
              </a:tblGrid>
              <a:tr h="10393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ru-RU" sz="32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ru-RU" sz="3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ru-RU" sz="3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ru-RU" sz="3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12008" y="4783836"/>
          <a:ext cx="3508248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62"/>
                <a:gridCol w="877062"/>
                <a:gridCol w="877062"/>
                <a:gridCol w="877062"/>
              </a:tblGrid>
              <a:tr h="10393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ru-RU" sz="32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ru-RU" sz="3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ru-RU" sz="3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ru-RU" sz="3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231142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contradiction</a:t>
            </a:r>
            <a:endParaRPr lang="ru-RU" sz="2800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388358" y="3916907"/>
            <a:ext cx="723650" cy="314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88358" y="4783836"/>
            <a:ext cx="723650" cy="566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if merge is valid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Invariant</a:t>
            </a:r>
            <a:r>
              <a:rPr lang="en-US" sz="2800" dirty="0" smtClean="0"/>
              <a:t>: algorithms are sufficient to represent all scenarios</a:t>
            </a:r>
          </a:p>
          <a:p>
            <a:r>
              <a:rPr lang="en-US" sz="2800" dirty="0" smtClean="0"/>
              <a:t>For each scenario </a:t>
            </a:r>
            <a:r>
              <a:rPr lang="en-US" sz="2800" b="1" i="1" dirty="0" smtClean="0"/>
              <a:t>s</a:t>
            </a:r>
          </a:p>
          <a:p>
            <a:r>
              <a:rPr lang="en-US" sz="2800" dirty="0" smtClean="0"/>
              <a:t>For each </a:t>
            </a:r>
            <a:r>
              <a:rPr lang="en-US" sz="2800" b="1" i="1" dirty="0" smtClean="0"/>
              <a:t>s</a:t>
            </a:r>
            <a:r>
              <a:rPr lang="en-US" sz="2800" b="1" i="1" baseline="-25000" dirty="0" smtClean="0"/>
              <a:t>i</a:t>
            </a:r>
            <a:r>
              <a:rPr lang="en-US" sz="2800" dirty="0" smtClean="0"/>
              <a:t> and </a:t>
            </a:r>
            <a:r>
              <a:rPr lang="en-US" sz="2800" b="1" i="1" dirty="0" smtClean="0"/>
              <a:t>s</a:t>
            </a:r>
            <a:r>
              <a:rPr lang="en-US" sz="2800" b="1" i="1" baseline="-25000" dirty="0" smtClean="0"/>
              <a:t>i+1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A’ ← A \ {a, b}</a:t>
            </a:r>
          </a:p>
          <a:p>
            <a:r>
              <a:rPr lang="en-US" sz="2800" dirty="0" smtClean="0"/>
              <a:t>A’ ← A’ U {</a:t>
            </a:r>
            <a:r>
              <a:rPr lang="en-US" sz="2800" i="1" dirty="0" smtClean="0"/>
              <a:t>m</a:t>
            </a:r>
            <a:r>
              <a:rPr lang="en-US" sz="2800" i="1" baseline="30000" dirty="0" smtClean="0"/>
              <a:t>ab</a:t>
            </a:r>
            <a:r>
              <a:rPr lang="en-US" sz="2800" dirty="0" smtClean="0"/>
              <a:t>}</a:t>
            </a:r>
          </a:p>
          <a:p>
            <a:r>
              <a:rPr lang="en-US" sz="2800" b="1" dirty="0" smtClean="0"/>
              <a:t>if</a:t>
            </a:r>
            <a:r>
              <a:rPr lang="en-US" sz="2800" dirty="0" smtClean="0"/>
              <a:t> A’ satisfies invariant</a:t>
            </a:r>
          </a:p>
          <a:p>
            <a:pPr lvl="1">
              <a:buNone/>
            </a:pPr>
            <a:r>
              <a:rPr lang="en-US" sz="2800" b="1" dirty="0" smtClean="0"/>
              <a:t>then</a:t>
            </a:r>
            <a:r>
              <a:rPr lang="en-US" sz="2800" dirty="0" smtClean="0"/>
              <a:t> A ← A’</a:t>
            </a:r>
            <a:endParaRPr lang="ru-RU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809625" y="4900613"/>
          <a:ext cx="7372350" cy="749300"/>
        </p:xfrm>
        <a:graphic>
          <a:graphicData uri="http://schemas.openxmlformats.org/presentationml/2006/ole">
            <p:oleObj spid="_x0000_s57347" name="Формула" r:id="rId3" imgW="2247840" imgH="228600" progId="Equation.3">
              <p:embed/>
            </p:oleObj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algorithms: </a:t>
            </a:r>
            <a:r>
              <a:rPr lang="en-US" dirty="0" err="1" smtClean="0"/>
              <a:t>pseudocode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Try to merge each pair of algorithms</a:t>
            </a:r>
          </a:p>
          <a:p>
            <a:r>
              <a:rPr lang="en-US" dirty="0" smtClean="0"/>
              <a:t>Until no more merges can be made</a:t>
            </a:r>
            <a:endParaRPr lang="ru-RU" dirty="0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2310006"/>
            <a:ext cx="4176682" cy="39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ECC using found algorithms</a:t>
            </a:r>
            <a:endParaRPr lang="ru-RU" dirty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5" name="Picture 5" descr="E:\ecc-construction-from-algorith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901" y="2030611"/>
            <a:ext cx="8495731" cy="4508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ECC using found algorithms</a:t>
            </a:r>
            <a:endParaRPr lang="ru-RU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499" y="2063820"/>
            <a:ext cx="4933604" cy="398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ECC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Constructed ECCs are </a:t>
            </a:r>
            <a:r>
              <a:rPr lang="en-US" sz="3200" b="1" dirty="0" smtClean="0"/>
              <a:t>redundant</a:t>
            </a:r>
          </a:p>
          <a:p>
            <a:r>
              <a:rPr lang="en-US" sz="3200" dirty="0" smtClean="0"/>
              <a:t>Each guard depends on </a:t>
            </a:r>
            <a:r>
              <a:rPr lang="en-US" sz="3200" b="1" dirty="0" smtClean="0"/>
              <a:t>all</a:t>
            </a:r>
            <a:r>
              <a:rPr lang="en-US" sz="3200" dirty="0" smtClean="0"/>
              <a:t> input variables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00504"/>
            <a:ext cx="47863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6 -&gt; 5 ["REQ [</a:t>
            </a:r>
            <a:r>
              <a:rPr lang="en-US" sz="1600" dirty="0" smtClean="0">
                <a:solidFill>
                  <a:srgbClr val="FF0000"/>
                </a:solidFill>
              </a:rPr>
              <a:t>c1Home &amp; !c1End &amp; </a:t>
            </a:r>
            <a:r>
              <a:rPr lang="en-US" sz="1600" dirty="0" err="1" smtClean="0"/>
              <a:t>vcEnd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&amp; !pp2</a:t>
            </a:r>
            <a:r>
              <a:rPr lang="en-US" sz="1600" dirty="0" smtClean="0"/>
              <a:t>]"];</a:t>
            </a:r>
          </a:p>
          <a:p>
            <a:r>
              <a:rPr lang="en-US" sz="1600" strike="sngStrike" dirty="0" smtClean="0"/>
              <a:t>6 -&gt; 5 ["REQ [c1Home &amp; !c1End &amp; </a:t>
            </a:r>
            <a:r>
              <a:rPr lang="en-US" sz="1600" strike="sngStrike" dirty="0" err="1" smtClean="0"/>
              <a:t>vcEnd</a:t>
            </a:r>
            <a:r>
              <a:rPr lang="en-US" sz="1600" strike="sngStrike" dirty="0" smtClean="0"/>
              <a:t> &amp; pp2] "];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7 -&gt; 0 ["REQ [</a:t>
            </a:r>
            <a:r>
              <a:rPr lang="en-US" sz="1600" dirty="0" err="1" smtClean="0">
                <a:solidFill>
                  <a:srgbClr val="00B050"/>
                </a:solidFill>
              </a:rPr>
              <a:t>vcHome</a:t>
            </a:r>
            <a:r>
              <a:rPr lang="en-US" sz="1600" dirty="0" smtClean="0">
                <a:solidFill>
                  <a:srgbClr val="00B050"/>
                </a:solidFill>
              </a:rPr>
              <a:t> &amp; !</a:t>
            </a:r>
            <a:r>
              <a:rPr lang="en-US" sz="1600" dirty="0" err="1" smtClean="0">
                <a:solidFill>
                  <a:srgbClr val="00B050"/>
                </a:solidFill>
              </a:rPr>
              <a:t>vac</a:t>
            </a:r>
            <a:r>
              <a:rPr lang="en-US" sz="1600" dirty="0" smtClean="0">
                <a:solidFill>
                  <a:srgbClr val="00B050"/>
                </a:solidFill>
              </a:rPr>
              <a:t>]"];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7 -&gt; 3 ["REQ [</a:t>
            </a:r>
            <a:r>
              <a:rPr lang="en-US" sz="1600" dirty="0" err="1" smtClean="0">
                <a:solidFill>
                  <a:srgbClr val="00B050"/>
                </a:solidFill>
              </a:rPr>
              <a:t>vcHome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vac</a:t>
            </a:r>
            <a:r>
              <a:rPr lang="en-US" sz="1600" dirty="0" smtClean="0">
                <a:solidFill>
                  <a:srgbClr val="00B050"/>
                </a:solidFill>
              </a:rPr>
              <a:t>]"];</a:t>
            </a:r>
          </a:p>
          <a:p>
            <a:r>
              <a:rPr lang="en-US" sz="1600" strike="sngStrike" dirty="0" smtClean="0"/>
              <a:t>8 -&gt; 7 ["REQ [!c1End &amp; c2End]"];</a:t>
            </a:r>
          </a:p>
          <a:p>
            <a:r>
              <a:rPr lang="en-US" sz="1600" dirty="0" smtClean="0"/>
              <a:t>8 -&gt; 7 [“REQ [</a:t>
            </a:r>
            <a:r>
              <a:rPr lang="en-US" sz="1600" dirty="0" smtClean="0">
                <a:solidFill>
                  <a:srgbClr val="FF0000"/>
                </a:solidFill>
              </a:rPr>
              <a:t>c1End &amp; </a:t>
            </a:r>
            <a:r>
              <a:rPr lang="en-US" sz="1600" dirty="0" smtClean="0"/>
              <a:t>!c2End]"];</a:t>
            </a:r>
          </a:p>
          <a:p>
            <a:r>
              <a:rPr lang="en-US" sz="1600" dirty="0" smtClean="0"/>
              <a:t>8 -&gt; 7 ["REQ [</a:t>
            </a:r>
            <a:r>
              <a:rPr lang="en-US" sz="1600" dirty="0" smtClean="0">
                <a:solidFill>
                  <a:srgbClr val="FF0000"/>
                </a:solidFill>
              </a:rPr>
              <a:t>c1End &amp; </a:t>
            </a:r>
            <a:r>
              <a:rPr lang="en-US" sz="1600" dirty="0" smtClean="0"/>
              <a:t>c2End]"];</a:t>
            </a:r>
          </a:p>
          <a:p>
            <a:r>
              <a:rPr lang="en-US" sz="1600" dirty="0" smtClean="0"/>
              <a:t>9 -&gt; 1 [“REQ [c2End</a:t>
            </a:r>
            <a:r>
              <a:rPr lang="en-US" sz="1600" dirty="0" smtClean="0">
                <a:solidFill>
                  <a:srgbClr val="FF0000"/>
                </a:solidFill>
              </a:rPr>
              <a:t> &amp; </a:t>
            </a:r>
            <a:r>
              <a:rPr lang="en-US" sz="1600" dirty="0" err="1" smtClean="0">
                <a:solidFill>
                  <a:srgbClr val="FF0000"/>
                </a:solidFill>
              </a:rPr>
              <a:t>vcHome</a:t>
            </a:r>
            <a:r>
              <a:rPr lang="en-US" sz="1600" dirty="0" smtClean="0">
                <a:solidFill>
                  <a:srgbClr val="FF0000"/>
                </a:solidFill>
              </a:rPr>
              <a:t> &amp; !</a:t>
            </a:r>
            <a:r>
              <a:rPr lang="en-US" sz="1600" dirty="0" err="1" smtClean="0">
                <a:solidFill>
                  <a:srgbClr val="FF0000"/>
                </a:solidFill>
              </a:rPr>
              <a:t>vac</a:t>
            </a:r>
            <a:r>
              <a:rPr lang="en-US" sz="1600" dirty="0" smtClean="0"/>
              <a:t>]"];</a:t>
            </a:r>
            <a:endParaRPr lang="en-US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0792" y="40005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6 -&gt; 5 ["REQ [</a:t>
            </a:r>
            <a:r>
              <a:rPr lang="en-US" sz="1600" dirty="0" err="1" smtClean="0"/>
              <a:t>vcEnd</a:t>
            </a:r>
            <a:r>
              <a:rPr lang="en-US" sz="1600" dirty="0" smtClean="0"/>
              <a:t>]"];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7 -&gt; 0 ["REQ [</a:t>
            </a:r>
            <a:r>
              <a:rPr lang="en-US" sz="1600" dirty="0" err="1" smtClean="0">
                <a:solidFill>
                  <a:srgbClr val="00B050"/>
                </a:solidFill>
              </a:rPr>
              <a:t>vcHome</a:t>
            </a:r>
            <a:r>
              <a:rPr lang="en-US" sz="1600" dirty="0" smtClean="0">
                <a:solidFill>
                  <a:srgbClr val="00B050"/>
                </a:solidFill>
              </a:rPr>
              <a:t> &amp; !</a:t>
            </a:r>
            <a:r>
              <a:rPr lang="en-US" sz="1600" dirty="0" err="1" smtClean="0">
                <a:solidFill>
                  <a:srgbClr val="00B050"/>
                </a:solidFill>
              </a:rPr>
              <a:t>vac</a:t>
            </a:r>
            <a:r>
              <a:rPr lang="en-US" sz="1600" dirty="0" smtClean="0">
                <a:solidFill>
                  <a:srgbClr val="00B050"/>
                </a:solidFill>
              </a:rPr>
              <a:t>]"];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7 -&gt; 3 ["REQ [</a:t>
            </a:r>
            <a:r>
              <a:rPr lang="en-US" sz="1600" dirty="0" err="1" smtClean="0">
                <a:solidFill>
                  <a:srgbClr val="00B050"/>
                </a:solidFill>
              </a:rPr>
              <a:t>vcHome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vac</a:t>
            </a:r>
            <a:r>
              <a:rPr lang="en-US" sz="1600" dirty="0" smtClean="0">
                <a:solidFill>
                  <a:srgbClr val="00B050"/>
                </a:solidFill>
              </a:rPr>
              <a:t>]"];</a:t>
            </a:r>
          </a:p>
          <a:p>
            <a:r>
              <a:rPr lang="en-US" sz="1600" dirty="0" smtClean="0"/>
              <a:t>8 -&gt; 7 ["REQ [!c2End]"];</a:t>
            </a:r>
          </a:p>
          <a:p>
            <a:r>
              <a:rPr lang="en-US" sz="1600" dirty="0" smtClean="0"/>
              <a:t>8 -&gt; 7 ["REQ [c2End]"];</a:t>
            </a:r>
          </a:p>
          <a:p>
            <a:r>
              <a:rPr lang="en-US" sz="1600" dirty="0" smtClean="0"/>
              <a:t>9 -&gt; 1 ["REQ [c2End]"];</a:t>
            </a:r>
            <a:endParaRPr lang="en-US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2000" y="4178368"/>
            <a:ext cx="142876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972932" y="4429132"/>
            <a:ext cx="3027828" cy="23260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857488" y="4678308"/>
            <a:ext cx="3143272" cy="25089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00364" y="4918744"/>
            <a:ext cx="3000396" cy="43908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928926" y="5214950"/>
            <a:ext cx="3071834" cy="42862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714744" y="5500702"/>
            <a:ext cx="2214578" cy="35719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Experiments: Pick-n-Place manipulator</a:t>
            </a:r>
            <a:endParaRPr lang="ru-RU" dirty="0"/>
          </a:p>
        </p:txBody>
      </p:sp>
      <p:pic>
        <p:nvPicPr>
          <p:cNvPr id="29698" name="Picture 2" descr="E:\pn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2063820"/>
            <a:ext cx="7050087" cy="445293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 tests: order of work piece deployment</a:t>
            </a:r>
          </a:p>
          <a:p>
            <a:pPr lvl="1"/>
            <a:r>
              <a:rPr lang="en-US" sz="2800" dirty="0" smtClean="0"/>
              <a:t>1, 1-2, 2-3, 1-2-3, 2, 2-1, 2-3, 3-2, 3-2-1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0896" y="2141727"/>
            <a:ext cx="2386584" cy="19447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1. View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application engineering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6" name="Picture 2" descr="E:\pn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24" y="2534940"/>
            <a:ext cx="2231136" cy="140921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10896" y="4672197"/>
            <a:ext cx="2386584" cy="148212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2. Model</a:t>
            </a:r>
          </a:p>
        </p:txBody>
      </p:sp>
      <p:pic>
        <p:nvPicPr>
          <p:cNvPr id="11" name="Picture 2" descr="E:\fb-interf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03" y="5099387"/>
            <a:ext cx="2270101" cy="9608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04188" y="4174849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to debug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3300" y="3013761"/>
            <a:ext cx="2386584" cy="243309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3. Automated controller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generation</a:t>
            </a:r>
          </a:p>
        </p:txBody>
      </p:sp>
      <p:pic>
        <p:nvPicPr>
          <p:cNvPr id="22" name="Picture 2" descr="E:\constructed-ec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6352" y="3759254"/>
            <a:ext cx="2186145" cy="1204094"/>
          </a:xfrm>
          <a:prstGeom prst="rect">
            <a:avLst/>
          </a:prstGeom>
          <a:noFill/>
        </p:spPr>
      </p:pic>
      <p:cxnSp>
        <p:nvCxnSpPr>
          <p:cNvPr id="31" name="Соединительная линия уступом 30"/>
          <p:cNvCxnSpPr>
            <a:stCxn id="7" idx="2"/>
            <a:endCxn id="9" idx="0"/>
          </p:cNvCxnSpPr>
          <p:nvPr/>
        </p:nvCxnSpPr>
        <p:spPr>
          <a:xfrm rot="5400000">
            <a:off x="1211342" y="4379350"/>
            <a:ext cx="58569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7" idx="3"/>
            <a:endCxn id="17" idx="1"/>
          </p:cNvCxnSpPr>
          <p:nvPr/>
        </p:nvCxnSpPr>
        <p:spPr>
          <a:xfrm>
            <a:off x="2697480" y="3114116"/>
            <a:ext cx="845820" cy="11161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9" idx="3"/>
            <a:endCxn id="17" idx="1"/>
          </p:cNvCxnSpPr>
          <p:nvPr/>
        </p:nvCxnSpPr>
        <p:spPr>
          <a:xfrm flipV="1">
            <a:off x="2697480" y="4230310"/>
            <a:ext cx="845820" cy="11829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553200" y="3013761"/>
            <a:ext cx="2386584" cy="243309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4. Controller</a:t>
            </a:r>
          </a:p>
        </p:txBody>
      </p:sp>
      <p:cxnSp>
        <p:nvCxnSpPr>
          <p:cNvPr id="23" name="Прямая со стрелкой 22"/>
          <p:cNvCxnSpPr>
            <a:stCxn id="17" idx="3"/>
          </p:cNvCxnSpPr>
          <p:nvPr/>
        </p:nvCxnSpPr>
        <p:spPr>
          <a:xfrm>
            <a:off x="5929884" y="4230310"/>
            <a:ext cx="6233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protocol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0128" y="2063820"/>
            <a:ext cx="2404872" cy="776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Record scenarios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06952" y="3017520"/>
            <a:ext cx="2404872" cy="776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Construct ECC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952" y="4971288"/>
            <a:ext cx="2404872" cy="776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Simulate in FBDK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952" y="3956304"/>
            <a:ext cx="2404872" cy="776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Convert to Java &amp; compile</a:t>
            </a:r>
            <a:endParaRPr lang="ru-RU" sz="2400" dirty="0"/>
          </a:p>
        </p:txBody>
      </p:sp>
      <p:cxnSp>
        <p:nvCxnSpPr>
          <p:cNvPr id="14" name="Соединительная линия уступом 13"/>
          <p:cNvCxnSpPr>
            <a:stCxn id="4" idx="3"/>
            <a:endCxn id="6" idx="3"/>
          </p:cNvCxnSpPr>
          <p:nvPr/>
        </p:nvCxnSpPr>
        <p:spPr>
          <a:xfrm flipH="1">
            <a:off x="5711824" y="2452278"/>
            <a:ext cx="3176" cy="953700"/>
          </a:xfrm>
          <a:prstGeom prst="bentConnector3">
            <a:avLst>
              <a:gd name="adj1" fmla="val -71977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6" idx="1"/>
            <a:endCxn id="9" idx="1"/>
          </p:cNvCxnSpPr>
          <p:nvPr/>
        </p:nvCxnSpPr>
        <p:spPr>
          <a:xfrm rot="10800000" flipV="1">
            <a:off x="3306952" y="3405978"/>
            <a:ext cx="1588" cy="938784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9" idx="3"/>
            <a:endCxn id="8" idx="3"/>
          </p:cNvCxnSpPr>
          <p:nvPr/>
        </p:nvCxnSpPr>
        <p:spPr>
          <a:xfrm>
            <a:off x="5711824" y="4344762"/>
            <a:ext cx="1588" cy="1014984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Proposed method constructs the ECC in </a:t>
            </a:r>
            <a:r>
              <a:rPr lang="en-US" sz="2400" b="1" dirty="0" smtClean="0"/>
              <a:t>less</a:t>
            </a:r>
            <a:r>
              <a:rPr lang="en-US" sz="2400" dirty="0" smtClean="0"/>
              <a:t> </a:t>
            </a:r>
            <a:r>
              <a:rPr lang="en-US" sz="2400" b="1" dirty="0" smtClean="0"/>
              <a:t>than a minute</a:t>
            </a:r>
          </a:p>
          <a:p>
            <a:r>
              <a:rPr lang="en-US" sz="2400" dirty="0" smtClean="0"/>
              <a:t>Previous method required ~ 4.5 hours on 16-core machine</a:t>
            </a:r>
          </a:p>
          <a:p>
            <a:r>
              <a:rPr lang="en-US" sz="2400" dirty="0" smtClean="0"/>
              <a:t>Simulation showed that the ECC works correctly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61442" name="Picture 2" descr="E:\constructed-e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538" y="3562795"/>
            <a:ext cx="4665662" cy="2793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&amp; Future 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Approach is only useful if </a:t>
            </a:r>
            <a:r>
              <a:rPr lang="en-US" sz="2800" b="1" dirty="0" smtClean="0"/>
              <a:t>manual control</a:t>
            </a:r>
            <a:r>
              <a:rPr lang="en-US" sz="2800" dirty="0" smtClean="0"/>
              <a:t> is </a:t>
            </a:r>
            <a:r>
              <a:rPr lang="en-US" sz="2800" b="1" dirty="0" smtClean="0"/>
              <a:t>easier </a:t>
            </a:r>
            <a:r>
              <a:rPr lang="en-US" sz="2800" dirty="0" smtClean="0"/>
              <a:t>than </a:t>
            </a:r>
            <a:r>
              <a:rPr lang="en-US" sz="2800" b="1" dirty="0" smtClean="0"/>
              <a:t>designing</a:t>
            </a:r>
            <a:r>
              <a:rPr lang="en-US" sz="2800" dirty="0" smtClean="0"/>
              <a:t> the </a:t>
            </a:r>
            <a:r>
              <a:rPr lang="en-US" sz="2800" dirty="0" smtClean="0"/>
              <a:t>ECC</a:t>
            </a:r>
            <a:endParaRPr lang="en-US" sz="2800" dirty="0" smtClean="0"/>
          </a:p>
          <a:p>
            <a:r>
              <a:rPr lang="en-US" sz="2800" dirty="0" smtClean="0"/>
              <a:t>User </a:t>
            </a:r>
            <a:r>
              <a:rPr lang="en-US" sz="2800" dirty="0" smtClean="0"/>
              <a:t>bears all responsibility for </a:t>
            </a:r>
            <a:r>
              <a:rPr lang="en-US" sz="2800" dirty="0" smtClean="0"/>
              <a:t>scenario</a:t>
            </a:r>
            <a:r>
              <a:rPr lang="en-US" sz="2800" b="1" dirty="0" smtClean="0"/>
              <a:t> correctness and completeness</a:t>
            </a:r>
          </a:p>
          <a:p>
            <a:r>
              <a:rPr lang="en-US" sz="2800" dirty="0" smtClean="0"/>
              <a:t>What about </a:t>
            </a:r>
            <a:r>
              <a:rPr lang="en-US" sz="2800" b="1" dirty="0" smtClean="0"/>
              <a:t>generalizing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Consider temporal properties</a:t>
            </a:r>
          </a:p>
          <a:p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Acknowledgements</a:t>
            </a:r>
            <a:endParaRPr lang="ru-RU" alt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sz="half" idx="1"/>
          </p:nvPr>
        </p:nvSpPr>
        <p:spPr>
          <a:xfrm>
            <a:off x="457198" y="2346582"/>
            <a:ext cx="8229601" cy="3924043"/>
          </a:xfrm>
        </p:spPr>
        <p:txBody>
          <a:bodyPr/>
          <a:lstStyle/>
          <a:p>
            <a:r>
              <a:rPr lang="en-US" altLang="ru-RU" sz="2800" dirty="0" smtClean="0"/>
              <a:t>This work was financially supported by the Government of Russian Federation, Grant 074-U01.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Thank you for your attention!</a:t>
            </a:r>
            <a:endParaRPr lang="ru-RU" altLang="ru-RU" dirty="0" smtClean="0"/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3010617" y="4176215"/>
            <a:ext cx="316945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 dirty="0" smtClean="0">
                <a:solidFill>
                  <a:schemeClr val="bg1"/>
                </a:solidFill>
              </a:rPr>
              <a:t>rain.ifmo.ru/~</a:t>
            </a:r>
            <a:r>
              <a:rPr lang="en-US" altLang="ru-RU" sz="2500" dirty="0" err="1" smtClean="0">
                <a:solidFill>
                  <a:schemeClr val="bg1"/>
                </a:solidFill>
              </a:rPr>
              <a:t>chivdan</a:t>
            </a:r>
            <a:endParaRPr lang="ru-RU" altLang="ru-RU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13432"/>
            <a:ext cx="8229600" cy="386623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Develop a method for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automated controller generation </a:t>
            </a:r>
          </a:p>
          <a:p>
            <a:pPr algn="ctr">
              <a:buNone/>
            </a:pPr>
            <a:r>
              <a:rPr lang="en-US" sz="3600" b="1" dirty="0" smtClean="0"/>
              <a:t>for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MVC applications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Implementation: IEC 61499 function blocks</a:t>
            </a:r>
            <a:endParaRPr lang="ru-RU" dirty="0"/>
          </a:p>
        </p:txBody>
      </p:sp>
      <p:pic>
        <p:nvPicPr>
          <p:cNvPr id="1026" name="Picture 2" descr="E:\fb-interf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" y="2834640"/>
            <a:ext cx="4434840" cy="1877192"/>
          </a:xfrm>
          <a:prstGeom prst="rect">
            <a:avLst/>
          </a:prstGeom>
          <a:noFill/>
        </p:spPr>
      </p:pic>
      <p:pic>
        <p:nvPicPr>
          <p:cNvPr id="1028" name="Picture 4" descr="E:\ecc-examp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2080" y="2688336"/>
            <a:ext cx="3474720" cy="1939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2080" y="4828032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Control Chart (ECC)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90472" y="4828032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block interface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IEC 61499 Execution Control Chart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10" name="Picture 4" descr="E:\ecc-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436" y="2798064"/>
            <a:ext cx="4619364" cy="25786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81052" y="2307181"/>
            <a:ext cx="15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states</a:t>
            </a:r>
            <a:endParaRPr lang="ru-RU" sz="3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3218729" y="3855758"/>
            <a:ext cx="1752521" cy="283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37888" y="2953512"/>
            <a:ext cx="813816" cy="704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53820" y="2688336"/>
            <a:ext cx="1129404" cy="265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IEC 61499 Execution Control Chart 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Guard conditions</a:t>
            </a:r>
          </a:p>
          <a:p>
            <a:r>
              <a:rPr lang="en-US" dirty="0" smtClean="0"/>
              <a:t>Boolean formulas</a:t>
            </a:r>
          </a:p>
          <a:p>
            <a:r>
              <a:rPr lang="en-US" dirty="0" smtClean="0"/>
              <a:t>input/output variables</a:t>
            </a:r>
          </a:p>
          <a:p>
            <a:r>
              <a:rPr lang="en-US" dirty="0" smtClean="0"/>
              <a:t>internal variables</a:t>
            </a:r>
          </a:p>
          <a:p>
            <a:r>
              <a:rPr lang="en-US" dirty="0" smtClean="0"/>
              <a:t>constants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10" name="Picture 4" descr="E:\ecc-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436" y="2798064"/>
            <a:ext cx="4619364" cy="257860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443728" y="4526280"/>
            <a:ext cx="603504" cy="41148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75632" y="4050792"/>
            <a:ext cx="653676" cy="41148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20384" y="3389376"/>
            <a:ext cx="731520" cy="41148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IEC 61499 Execution Control Chart 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r>
              <a:rPr lang="en-US" dirty="0" smtClean="0"/>
              <a:t>Change output variables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r>
              <a:rPr lang="en-US" dirty="0" smtClean="0"/>
              <a:t>/33</a:t>
            </a:r>
            <a:endParaRPr lang="ru-RU" dirty="0"/>
          </a:p>
        </p:txBody>
      </p:sp>
      <p:pic>
        <p:nvPicPr>
          <p:cNvPr id="10" name="Picture 4" descr="E:\ecc-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436" y="2798064"/>
            <a:ext cx="4619364" cy="257860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892040" y="4901184"/>
            <a:ext cx="583547" cy="475488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60920" y="2743200"/>
            <a:ext cx="917448" cy="54864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simplifications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Model and View </a:t>
            </a:r>
            <a:r>
              <a:rPr lang="en-US" sz="3200" dirty="0" smtClean="0"/>
              <a:t>are implemented</a:t>
            </a:r>
          </a:p>
          <a:p>
            <a:r>
              <a:rPr lang="en-US" sz="3200" dirty="0" smtClean="0"/>
              <a:t>Only </a:t>
            </a:r>
            <a:r>
              <a:rPr lang="en-US" sz="3200" b="1" dirty="0" smtClean="0"/>
              <a:t>Boolean</a:t>
            </a:r>
            <a:r>
              <a:rPr lang="en-US" sz="3200" dirty="0" smtClean="0"/>
              <a:t> input/output variables</a:t>
            </a:r>
          </a:p>
          <a:p>
            <a:r>
              <a:rPr lang="en-US" sz="3200" dirty="0" smtClean="0"/>
              <a:t>Guard conditions – only input variables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r>
              <a:rPr lang="en-US" dirty="0" smtClean="0"/>
              <a:t>/33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mo-style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itmo-style</Template>
  <TotalTime>2089</TotalTime>
  <Words>1581</Words>
  <Application>Microsoft Office PowerPoint</Application>
  <PresentationFormat>Экран (4:3)</PresentationFormat>
  <Paragraphs>315</Paragraphs>
  <Slides>34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itmo-style</vt:lpstr>
      <vt:lpstr>1_Cover</vt:lpstr>
      <vt:lpstr>Формула</vt:lpstr>
      <vt:lpstr>Microsoft Equation 3.0</vt:lpstr>
      <vt:lpstr>Inferring Automation Logic from Manual Control Scenarios: Implementation in Function Blocks</vt:lpstr>
      <vt:lpstr>MVC application engineering</vt:lpstr>
      <vt:lpstr>MVC application engineering</vt:lpstr>
      <vt:lpstr>Problem statement</vt:lpstr>
      <vt:lpstr>Implementation: IEC 61499 function blocks</vt:lpstr>
      <vt:lpstr>IEC 61499 Execution Control Chart </vt:lpstr>
      <vt:lpstr>IEC 61499 Execution Control Chart </vt:lpstr>
      <vt:lpstr>IEC 61499 Execution Control Chart </vt:lpstr>
      <vt:lpstr>Assumptions and simplifications</vt:lpstr>
      <vt:lpstr>Proposed approach</vt:lpstr>
      <vt:lpstr>HMI generation</vt:lpstr>
      <vt:lpstr>Refactored MVC scheme</vt:lpstr>
      <vt:lpstr>Execution scenario</vt:lpstr>
      <vt:lpstr>Recording execution scenarios</vt:lpstr>
      <vt:lpstr>ECC construction algorithm: previous work</vt:lpstr>
      <vt:lpstr>Exact ECC construction</vt:lpstr>
      <vt:lpstr>Proposed ECC construction algorithm</vt:lpstr>
      <vt:lpstr>Algorithm representation</vt:lpstr>
      <vt:lpstr>Determine initial set of simple algorithms</vt:lpstr>
      <vt:lpstr>Determine initial set of simple algorithms</vt:lpstr>
      <vt:lpstr>Merge algorithms</vt:lpstr>
      <vt:lpstr>Only consistent algorithms are merged</vt:lpstr>
      <vt:lpstr>Checking if merge is valid</vt:lpstr>
      <vt:lpstr>Merging algorithms: pseudocode</vt:lpstr>
      <vt:lpstr>Constructing ECC using found algorithms</vt:lpstr>
      <vt:lpstr>Constructing ECC using found algorithms</vt:lpstr>
      <vt:lpstr>Simplifying ECC</vt:lpstr>
      <vt:lpstr>Experiments: Pick-n-Place manipulator</vt:lpstr>
      <vt:lpstr>Experiment setup</vt:lpstr>
      <vt:lpstr>Experiment protocol</vt:lpstr>
      <vt:lpstr>Results</vt:lpstr>
      <vt:lpstr>Limitations &amp; Future work</vt:lpstr>
      <vt:lpstr>Acknowledgements</vt:lpstr>
      <vt:lpstr>Thank you for your attention!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Exact and Metaheuristic Techniques For Learning Extended Finite-State Machines From Test Scenarios and Temporal Properties</dc:title>
  <dc:creator>chivdan</dc:creator>
  <cp:lastModifiedBy>chivdan</cp:lastModifiedBy>
  <cp:revision>233</cp:revision>
  <dcterms:created xsi:type="dcterms:W3CDTF">2014-12-03T12:38:45Z</dcterms:created>
  <dcterms:modified xsi:type="dcterms:W3CDTF">2015-08-21T07:41:53Z</dcterms:modified>
</cp:coreProperties>
</file>