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5" r:id="rId1"/>
    <p:sldMasterId id="2147483666" r:id="rId2"/>
  </p:sldMasterIdLst>
  <p:notesMasterIdLst>
    <p:notesMasterId r:id="rId28"/>
  </p:notesMasterIdLst>
  <p:sldIdLst>
    <p:sldId id="256" r:id="rId3"/>
    <p:sldId id="257" r:id="rId4"/>
    <p:sldId id="258" r:id="rId5"/>
    <p:sldId id="259" r:id="rId6"/>
    <p:sldId id="260" r:id="rId7"/>
    <p:sldId id="261" r:id="rId8"/>
    <p:sldId id="262" r:id="rId9"/>
    <p:sldId id="281" r:id="rId10"/>
    <p:sldId id="264" r:id="rId11"/>
    <p:sldId id="265" r:id="rId12"/>
    <p:sldId id="266" r:id="rId13"/>
    <p:sldId id="288" r:id="rId14"/>
    <p:sldId id="292" r:id="rId15"/>
    <p:sldId id="267" r:id="rId16"/>
    <p:sldId id="289" r:id="rId17"/>
    <p:sldId id="293" r:id="rId18"/>
    <p:sldId id="294" r:id="rId19"/>
    <p:sldId id="282" r:id="rId20"/>
    <p:sldId id="295" r:id="rId21"/>
    <p:sldId id="297" r:id="rId22"/>
    <p:sldId id="272" r:id="rId23"/>
    <p:sldId id="273" r:id="rId24"/>
    <p:sldId id="276" r:id="rId25"/>
    <p:sldId id="298" r:id="rId26"/>
    <p:sldId id="278"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0E3367A-DE40-4A68-BF7B-B295617CE5B0}">
          <p14:sldIdLst>
            <p14:sldId id="256"/>
            <p14:sldId id="257"/>
            <p14:sldId id="258"/>
            <p14:sldId id="259"/>
            <p14:sldId id="260"/>
            <p14:sldId id="261"/>
            <p14:sldId id="262"/>
            <p14:sldId id="281"/>
            <p14:sldId id="264"/>
            <p14:sldId id="265"/>
            <p14:sldId id="266"/>
          </p14:sldIdLst>
        </p14:section>
        <p14:section name="Untitled Section" id="{C953C344-6C2E-4BB5-87E3-BA6CB1CAD783}">
          <p14:sldIdLst>
            <p14:sldId id="288"/>
            <p14:sldId id="292"/>
            <p14:sldId id="267"/>
            <p14:sldId id="289"/>
          </p14:sldIdLst>
        </p14:section>
        <p14:section name="Untitled Section" id="{3F7B600D-6809-4AF5-8B44-277E250E84A9}">
          <p14:sldIdLst>
            <p14:sldId id="293"/>
            <p14:sldId id="294"/>
            <p14:sldId id="282"/>
            <p14:sldId id="295"/>
            <p14:sldId id="297"/>
            <p14:sldId id="272"/>
            <p14:sldId id="273"/>
            <p14:sldId id="276"/>
            <p14:sldId id="298"/>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98961-EBED-4098-88B4-06080EE5055E}">
  <a:tblStyle styleId="{4F898961-EBED-4098-88B4-06080EE505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82" d="100"/>
          <a:sy n="82" d="100"/>
        </p:scale>
        <p:origin x="960"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32" name="Google Shape;132;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aa454c88_0_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4aa454c8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Our approach relies on translation of the controller synthesis problem to constraint satisfaction problem and use of the CSP-solver. Main characteristics of our approach in contrast with existing ones are that, first, we minimize number of states and transitions of the state machine as well as the complexity of guard conditions, and, second, we use closed-loop model checking for getting new counterexamples.</a:t>
            </a:r>
            <a:endParaRPr dirty="0"/>
          </a:p>
        </p:txBody>
      </p:sp>
      <p:sp>
        <p:nvSpPr>
          <p:cNvPr id="304" name="Google Shape;304;g24aa454c88_0_15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We start constructing the positive traces tree from collected execution traces and setting constant numbers of states and transitions. This input data is fed to the translation function, which constructs a system of constraints satisfiable if and only if there exists a controller with N states and R transitions that follows the behavior described by positive traces. If such a controller does not exist, parameters are increased accordingly. If an automaton is constructed, it is verified in closed-loop against supplied LTL properties. If all properties are satisfied, the problem is solved. Otherwise, one or more counterexamples are generated. They are aggregated into a negative traces tree, which sums behaviors that should NOT be demonstrated by the controller. On the next iteration we construct a system of constraints satisfiable if and only if, first, the controller follows behaviors described by the positive tree, and, second, does not exhibit behaviors stored in the negative tree. </a:t>
            </a:r>
            <a:endParaRPr dirty="0"/>
          </a:p>
        </p:txBody>
      </p:sp>
      <p:sp>
        <p:nvSpPr>
          <p:cNvPr id="319" name="Google Shape;319;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CB14B25-A8DA-4B9E-8695-737AAF49275D}"/>
              </a:ext>
            </a:extLst>
          </p:cNvPr>
          <p:cNvSpPr>
            <a:spLocks noGrp="1"/>
          </p:cNvSpPr>
          <p:nvPr>
            <p:ph type="body" idx="1"/>
          </p:nvPr>
        </p:nvSpPr>
        <p:spPr/>
        <p:txBody>
          <a:bodyPr/>
          <a:lstStyle/>
          <a:p>
            <a:r>
              <a:rPr lang="en-US" dirty="0"/>
              <a:t>We model the controller as a state machine with R transitions and N states. Each state has a source and destination state. A guard condition is modeled as a Boolean formula which only uses negation and conjunction. For each transition, g-variables represent the input variables used in the guard condition and alpha-variables represent literal signs.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BAA449-1D07-4617-B350-C6ACD2623826}"/>
              </a:ext>
            </a:extLst>
          </p:cNvPr>
          <p:cNvSpPr>
            <a:spLocks noGrp="1"/>
          </p:cNvSpPr>
          <p:nvPr>
            <p:ph type="body" idx="1"/>
          </p:nvPr>
        </p:nvSpPr>
        <p:spPr/>
        <p:txBody>
          <a:bodyPr/>
          <a:lstStyle/>
          <a:p>
            <a:r>
              <a:rPr lang="en-US" dirty="0"/>
              <a:t>Algorithms in controller states are modeled by simple TRUE/FALSE assignments for each variable. If there is no need to change a variable, a corresponding expression can be omitted. </a:t>
            </a:r>
          </a:p>
        </p:txBody>
      </p:sp>
    </p:spTree>
    <p:extLst>
      <p:ext uri="{BB962C8B-B14F-4D97-AF65-F5344CB8AC3E}">
        <p14:creationId xmlns:p14="http://schemas.microsoft.com/office/powerpoint/2010/main" val="3909817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The positive traces tree includes all prefixes of all positive traces. In general, the main idea of positive tree constraints is to color the tree in N colors such that if we merge all tree nodes with the same color into one state, the resulting machine would be (1) deterministic and (2) satisfy all input traces.</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BFAFBCC-DCD0-4B13-AA3D-DCC48B91E093}"/>
              </a:ext>
            </a:extLst>
          </p:cNvPr>
          <p:cNvSpPr>
            <a:spLocks noGrp="1"/>
          </p:cNvSpPr>
          <p:nvPr>
            <p:ph type="body" idx="1"/>
          </p:nvPr>
        </p:nvSpPr>
        <p:spPr/>
        <p:txBody>
          <a:bodyPr/>
          <a:lstStyle/>
          <a:p>
            <a:r>
              <a:rPr lang="en-US" dirty="0"/>
              <a:t>The most interesting part is the constraints induced by the negative tree. If on the current iteration we construct an automaton, we check each LTL property using the model checker. If this results in a counterexample, we add it to the counterexample tree. </a:t>
            </a:r>
          </a:p>
          <a:p>
            <a:r>
              <a:rPr lang="en-US" dirty="0"/>
              <a:t>A counterexample is a sequence of computational states that represents a violation of the temporal property. Counterexamples to LTL properties can be represented as a finite prefix followed by an infinite loop, which is represented by the dotted back-edge that leads from the end of the counterexample to the beginning of the loop.</a:t>
            </a:r>
          </a:p>
          <a:p>
            <a:endParaRPr lang="en-US" dirty="0"/>
          </a:p>
          <a:p>
            <a:r>
              <a:rPr lang="en-US" dirty="0"/>
              <a:t>Then, on the next iteration we add constraints such that the new counterexample may not be discovered for the next controller.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33BC50C-06AD-4BCF-BC74-A9232F90E8A9}"/>
              </a:ext>
            </a:extLst>
          </p:cNvPr>
          <p:cNvSpPr>
            <a:spLocks noGrp="1"/>
          </p:cNvSpPr>
          <p:nvPr>
            <p:ph type="body" idx="1"/>
          </p:nvPr>
        </p:nvSpPr>
        <p:spPr/>
        <p:txBody>
          <a:bodyPr/>
          <a:lstStyle/>
          <a:p>
            <a:r>
              <a:rPr lang="en-US" dirty="0"/>
              <a:t>Negative tree constraints have two parts. The first is coloring the negative tree using the state machine model – this is done to discover which behaviors recorded in the tree are possible for the controller. Consider an edge of the tree </a:t>
            </a:r>
            <a:r>
              <a:rPr lang="en-US" dirty="0" err="1"/>
              <a:t>uv</a:t>
            </a:r>
            <a:r>
              <a:rPr lang="en-US" dirty="0"/>
              <a:t> and suppose vertex u has color c1. If the automaton has a transition that is fired for the input variable values on edge </a:t>
            </a:r>
            <a:r>
              <a:rPr lang="en-US" dirty="0" err="1"/>
              <a:t>uv</a:t>
            </a:r>
            <a:r>
              <a:rPr lang="en-US" dirty="0"/>
              <a:t>, and the algorithm in state c2 allows to correctly transform output variables values, then the color c2 is propagated to vertex v.</a:t>
            </a:r>
          </a:p>
        </p:txBody>
      </p:sp>
    </p:spTree>
    <p:extLst>
      <p:ext uri="{BB962C8B-B14F-4D97-AF65-F5344CB8AC3E}">
        <p14:creationId xmlns:p14="http://schemas.microsoft.com/office/powerpoint/2010/main" val="56752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132194-A4C6-4925-9D11-BEEB23BEC356}"/>
              </a:ext>
            </a:extLst>
          </p:cNvPr>
          <p:cNvSpPr>
            <a:spLocks noGrp="1"/>
          </p:cNvSpPr>
          <p:nvPr>
            <p:ph type="body" idx="1"/>
          </p:nvPr>
        </p:nvSpPr>
        <p:spPr/>
        <p:txBody>
          <a:bodyPr/>
          <a:lstStyle/>
          <a:p>
            <a:r>
              <a:rPr lang="en-US" dirty="0"/>
              <a:t>The second part is forbidding counterexamples – ensuring that the new controller does not show behaviors recorded in all counterexamples. This is done exactly the same as in </a:t>
            </a:r>
            <a:r>
              <a:rPr lang="en-US" dirty="0" err="1"/>
              <a:t>Ulyantsev</a:t>
            </a:r>
            <a:r>
              <a:rPr lang="en-US" dirty="0"/>
              <a:t> et al – we add constraints stating that nodes connected with a back-edge must have different colors.</a:t>
            </a:r>
          </a:p>
        </p:txBody>
      </p:sp>
    </p:spTree>
    <p:extLst>
      <p:ext uri="{BB962C8B-B14F-4D97-AF65-F5344CB8AC3E}">
        <p14:creationId xmlns:p14="http://schemas.microsoft.com/office/powerpoint/2010/main" val="324910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9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main algorithm is described by this pseudocode. We start from the positive traces tree T+ and temporal properties f. The </a:t>
            </a:r>
            <a:r>
              <a:rPr lang="en-US" dirty="0" err="1"/>
              <a:t>findModel</a:t>
            </a:r>
            <a:r>
              <a:rPr lang="en-US" dirty="0"/>
              <a:t> function represents a call to the translation function and the CSP-solver that tries to find an automaton that behaves as described by T+, does not behave as described by T- and has a specific size. If the solver call results in UNSAT, we increase values of parameters and run again. Otherwise, we get a state machine A and verify temporal properties. Generated counterexamples are added to the negative tree T-. The algorithm terminates when there are no counterexamples for all temporal formulas.</a:t>
            </a:r>
            <a:endParaRPr dirty="0"/>
          </a:p>
        </p:txBody>
      </p:sp>
      <p:sp>
        <p:nvSpPr>
          <p:cNvPr id="383" name="Google Shape;383;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23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We tested our algorithm on the example of generating a controller for the Pick-and-Place manipulator system. The system moves work pieces that appear on input sliders 1-3 to the output slider V. The goal of the experiments was to construct a controller using a small set of traces and an LTL specification.</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168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fa045ea7a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1fa045ea7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General program synthesis aims to derive the implementation of specific program from behavior examples or formal specification. Thu ultimate goal is automation of software engineering, but in this talk we concentrate on a subproblem - reverse engineering of controllers.</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Used LTL specification consists of eight properties, but the main one is #6: it requires that if a work piece appears on input slider 1, it will always eventually be lifted.</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695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Positive traces generation was done based on tests. For example, a test &lt;1, 2, 3&gt; represents processing one work piece from slider 1, then one piece from slider 2, and one piece from slider 3. We used 39 tests: from &lt;1&gt; (one work piece from slider 1) to &lt;3, 3, 3&gt; (three work pieces from slider 3 in a row).</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Traces were organized in sets: set 1 contains only traces 1, set 2 contains traces 1 and 2, set 39 contains all traces. These sets can be conditionally classified based on our main LTL property. We can say that a traces set “covers” this property if it contains a trace in which the work piece from slider 1 is processed at least twice. So, sets 1-3 do not cover our property, while all other sets 4-39 cover it. This property has a drastic effect on algorithm performance – time required to construct a correct solution and number of iterations of the algorithm. Another interesting parameters is the size of the negative tree on the last iteration of the algorithm – it shows exactly how much search the algorithm performed based on counterexamples.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151a393aed65c73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151a393aed65c7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is an example of a generated controller for the Pick-and-Place system. Constructed controllers were validated via closed-loop simulation in </a:t>
            </a:r>
            <a:r>
              <a:rPr lang="en-US" dirty="0" err="1"/>
              <a:t>NxtStudio</a:t>
            </a:r>
            <a:r>
              <a:rPr lang="en-US" dirty="0"/>
              <a:t>.</a:t>
            </a:r>
            <a:endParaRPr dirty="0"/>
          </a:p>
        </p:txBody>
      </p:sp>
      <p:sp>
        <p:nvSpPr>
          <p:cNvPr id="458" name="Google Shape;458;g5151a393aed65c73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Font typeface="Calibri"/>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97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4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72" name="Google Shape;472;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Due to various reasons, such as legal rights limitations, constantly changing development standards, or simple data loss, source code of control software becomes unavailable. In order to continue operation of the control system, enable its maintenance, reconfiguration or optimization, source code is essential.</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Therefore, in this research we address the problem of constructing a finite-state model of a black-box logic controller. As input data we only use information that can be derived without knowledge of the implementation of the controller. Execution traces can be recorded during normal operation of the system. Temporal specification can be created based on documentation of the legacy system. Finally, the formal model of the plant can be either created manually by an expert or generated automatically using a simulation model.</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In our research we use IEC 61499 basic function blocks as target implementation language. We also restrict all input and output variables of the function block to be logical.</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The general scheme involves two steps: data preparation and model synthesis. On the preparation step we derive execution traces of the legacy controller by means of closed-loop simulation testing. Here we also prepare the set of temporal properties that the controller must satisfy as well as the formal model of the plant. The synthesis step uses provided data to generated a controller model</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Derived execution traces are, roughly speaking, sequences of snapshots of function block external state. Each element includes the input event and input variable values recorded at the time the input event was registered. Similarly, the output event and output variables values are recorded.</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For expressing temporal specification we use linear temporal logic that allows expressing properties of programs referring to sequences of events or actions. An example of an LTL property is “Always, if signal x1 is received then at some time in the future actuator z2 will be triggered”.</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49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Existing approaches to the considered problem, to the best of our knowledge, are insufficient. Our previous metaheuristic approach does not scale to large specifications and models since it uses too many calls to the model checker. LTL synthesis approaches do not have efficient support for execution traces and produce large incomprehensible state machines. Last, the SAT-based incremental counterexample elimination approach works well for moderate controllers with small input/output alphabets, but is not well-suited to industrial controller reverse engineering.</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Пользовательский макет">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764694" y="1329895"/>
            <a:ext cx="5965438" cy="1985292"/>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16" name="Google Shape;16;p2"/>
          <p:cNvPicPr preferRelativeResize="0"/>
          <p:nvPr/>
        </p:nvPicPr>
        <p:blipFill rotWithShape="1">
          <a:blip r:embed="rId2">
            <a:alphaModFix/>
          </a:blip>
          <a:srcRect/>
          <a:stretch/>
        </p:blipFill>
        <p:spPr>
          <a:xfrm>
            <a:off x="0" y="4"/>
            <a:ext cx="3479550" cy="935999"/>
          </a:xfrm>
          <a:prstGeom prst="rect">
            <a:avLst/>
          </a:prstGeom>
          <a:noFill/>
          <a:ln>
            <a:noFill/>
          </a:ln>
        </p:spPr>
      </p:pic>
      <p:sp>
        <p:nvSpPr>
          <p:cNvPr id="17" name="Google Shape;17;p2"/>
          <p:cNvSpPr txBox="1">
            <a:spLocks noGrp="1"/>
          </p:cNvSpPr>
          <p:nvPr>
            <p:ph type="body" idx="1"/>
          </p:nvPr>
        </p:nvSpPr>
        <p:spPr>
          <a:xfrm>
            <a:off x="765697" y="3429000"/>
            <a:ext cx="5965825" cy="2203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chemeClr val="dk1"/>
              </a:buClr>
              <a:buSzPts val="2000"/>
              <a:buFont typeface="Calibri"/>
              <a:buNone/>
              <a:defRPr sz="16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5" name="Google Shape;75;p1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457202" y="1236512"/>
            <a:ext cx="6273933"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9" name="Google Shape;79;p13"/>
          <p:cNvSpPr txBox="1">
            <a:spLocks noGrp="1"/>
          </p:cNvSpPr>
          <p:nvPr>
            <p:ph type="body" idx="1"/>
          </p:nvPr>
        </p:nvSpPr>
        <p:spPr>
          <a:xfrm>
            <a:off x="457202" y="2328176"/>
            <a:ext cx="6273933" cy="37979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pic>
        <p:nvPicPr>
          <p:cNvPr id="81" name="Google Shape;81;p13"/>
          <p:cNvPicPr preferRelativeResize="0"/>
          <p:nvPr/>
        </p:nvPicPr>
        <p:blipFill rotWithShape="1">
          <a:blip r:embed="rId2">
            <a:alphaModFix/>
          </a:blip>
          <a:srcRect/>
          <a:stretch/>
        </p:blipFill>
        <p:spPr>
          <a:xfrm>
            <a:off x="6749542" y="5076411"/>
            <a:ext cx="2412864" cy="1799997"/>
          </a:xfrm>
          <a:prstGeom prst="rect">
            <a:avLst/>
          </a:prstGeom>
          <a:noFill/>
          <a:ln>
            <a:noFill/>
          </a:ln>
        </p:spPr>
      </p:pic>
      <p:sp>
        <p:nvSpPr>
          <p:cNvPr id="82" name="Google Shape;82;p13"/>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kfql" type="twoObj">
  <p:cSld name="TWO_OBJECTS">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5" name="Google Shape;85;p14"/>
          <p:cNvSpPr txBox="1">
            <a:spLocks noGrp="1"/>
          </p:cNvSpPr>
          <p:nvPr>
            <p:ph type="body" idx="1"/>
          </p:nvPr>
        </p:nvSpPr>
        <p:spPr>
          <a:xfrm>
            <a:off x="457202" y="2346582"/>
            <a:ext cx="4038599" cy="377958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body" idx="2"/>
          </p:nvPr>
        </p:nvSpPr>
        <p:spPr>
          <a:xfrm>
            <a:off x="4648202" y="2346582"/>
            <a:ext cx="4038599" cy="377958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1" name="Google Shape;91;p15"/>
          <p:cNvSpPr txBox="1">
            <a:spLocks noGrp="1"/>
          </p:cNvSpPr>
          <p:nvPr>
            <p:ph type="body" idx="1"/>
          </p:nvPr>
        </p:nvSpPr>
        <p:spPr>
          <a:xfrm>
            <a:off x="457199" y="2346586"/>
            <a:ext cx="5018388" cy="3924043"/>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5"/>
          <p:cNvSpPr>
            <a:spLocks noGrp="1"/>
          </p:cNvSpPr>
          <p:nvPr>
            <p:ph type="pic" idx="2"/>
          </p:nvPr>
        </p:nvSpPr>
        <p:spPr>
          <a:xfrm>
            <a:off x="5659437" y="2360173"/>
            <a:ext cx="3036564" cy="3892048"/>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5"/>
        <p:cNvGrpSpPr/>
        <p:nvPr/>
      </p:nvGrpSpPr>
      <p:grpSpPr>
        <a:xfrm>
          <a:off x="0" y="0"/>
          <a:ext cx="0" cy="0"/>
          <a:chOff x="0" y="0"/>
          <a:chExt cx="0" cy="0"/>
        </a:xfrm>
      </p:grpSpPr>
      <p:sp>
        <p:nvSpPr>
          <p:cNvPr id="96" name="Google Shape;96;p16"/>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header">
  <p:cSld name="text + header">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932808" y="-26046"/>
            <a:ext cx="8211192" cy="827311"/>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libri"/>
              <a:buNone/>
              <a:defRPr sz="3200" b="1" i="0" u="none" strike="noStrike" cap="none">
                <a:solidFill>
                  <a:schemeClr val="l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0" name="Google Shape;100;p17"/>
          <p:cNvSpPr txBox="1">
            <a:spLocks noGrp="1"/>
          </p:cNvSpPr>
          <p:nvPr>
            <p:ph type="body" idx="1"/>
          </p:nvPr>
        </p:nvSpPr>
        <p:spPr>
          <a:xfrm>
            <a:off x="457200" y="1182414"/>
            <a:ext cx="8229600" cy="4889961"/>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32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2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2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3" name="Google Shape;103;p18"/>
          <p:cNvSpPr>
            <a:spLocks noGrp="1"/>
          </p:cNvSpPr>
          <p:nvPr>
            <p:ph type="pic" idx="2"/>
          </p:nvPr>
        </p:nvSpPr>
        <p:spPr>
          <a:xfrm>
            <a:off x="457201"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8"/>
          <p:cNvSpPr>
            <a:spLocks noGrp="1"/>
          </p:cNvSpPr>
          <p:nvPr>
            <p:ph type="pic" idx="3"/>
          </p:nvPr>
        </p:nvSpPr>
        <p:spPr>
          <a:xfrm>
            <a:off x="3276148"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8"/>
          <p:cNvSpPr>
            <a:spLocks noGrp="1"/>
          </p:cNvSpPr>
          <p:nvPr>
            <p:ph type="pic" idx="4"/>
          </p:nvPr>
        </p:nvSpPr>
        <p:spPr>
          <a:xfrm>
            <a:off x="6097918"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8"/>
          <p:cNvSpPr>
            <a:spLocks noGrp="1"/>
          </p:cNvSpPr>
          <p:nvPr>
            <p:ph type="pic" idx="5"/>
          </p:nvPr>
        </p:nvSpPr>
        <p:spPr>
          <a:xfrm>
            <a:off x="457201" y="4432118"/>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8"/>
          <p:cNvSpPr>
            <a:spLocks noGrp="1"/>
          </p:cNvSpPr>
          <p:nvPr>
            <p:ph type="pic" idx="6"/>
          </p:nvPr>
        </p:nvSpPr>
        <p:spPr>
          <a:xfrm>
            <a:off x="3276148" y="4432118"/>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18"/>
          <p:cNvSpPr>
            <a:spLocks noGrp="1"/>
          </p:cNvSpPr>
          <p:nvPr>
            <p:ph type="pic" idx="7"/>
          </p:nvPr>
        </p:nvSpPr>
        <p:spPr>
          <a:xfrm>
            <a:off x="6097918" y="4432118"/>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18"/>
          <p:cNvSpPr txBox="1">
            <a:spLocks noGrp="1"/>
          </p:cNvSpPr>
          <p:nvPr>
            <p:ph type="body" idx="1"/>
          </p:nvPr>
        </p:nvSpPr>
        <p:spPr>
          <a:xfrm>
            <a:off x="457202"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body" idx="8"/>
          </p:nvPr>
        </p:nvSpPr>
        <p:spPr>
          <a:xfrm>
            <a:off x="3275819"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body" idx="9"/>
          </p:nvPr>
        </p:nvSpPr>
        <p:spPr>
          <a:xfrm>
            <a:off x="6085706"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body" idx="13"/>
          </p:nvPr>
        </p:nvSpPr>
        <p:spPr>
          <a:xfrm>
            <a:off x="457202" y="5963686"/>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body" idx="14"/>
          </p:nvPr>
        </p:nvSpPr>
        <p:spPr>
          <a:xfrm>
            <a:off x="3275819" y="5963686"/>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body" idx="15"/>
          </p:nvPr>
        </p:nvSpPr>
        <p:spPr>
          <a:xfrm>
            <a:off x="6085706" y="5963686"/>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9" name="Google Shape;119;p19"/>
          <p:cNvSpPr>
            <a:spLocks noGrp="1"/>
          </p:cNvSpPr>
          <p:nvPr>
            <p:ph type="pic" idx="2"/>
          </p:nvPr>
        </p:nvSpPr>
        <p:spPr>
          <a:xfrm>
            <a:off x="457201"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p19"/>
          <p:cNvSpPr>
            <a:spLocks noGrp="1"/>
          </p:cNvSpPr>
          <p:nvPr>
            <p:ph type="pic" idx="3"/>
          </p:nvPr>
        </p:nvSpPr>
        <p:spPr>
          <a:xfrm>
            <a:off x="3276148"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19"/>
          <p:cNvSpPr>
            <a:spLocks noGrp="1"/>
          </p:cNvSpPr>
          <p:nvPr>
            <p:ph type="pic" idx="4"/>
          </p:nvPr>
        </p:nvSpPr>
        <p:spPr>
          <a:xfrm>
            <a:off x="6097918" y="2346329"/>
            <a:ext cx="2588882" cy="1417407"/>
          </a:xfrm>
          <a:prstGeom prst="round1Rect">
            <a:avLst>
              <a:gd name="adj" fmla="val 37649"/>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body" idx="1"/>
          </p:nvPr>
        </p:nvSpPr>
        <p:spPr>
          <a:xfrm>
            <a:off x="457202"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body" idx="5"/>
          </p:nvPr>
        </p:nvSpPr>
        <p:spPr>
          <a:xfrm>
            <a:off x="3275819"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body" idx="6"/>
          </p:nvPr>
        </p:nvSpPr>
        <p:spPr>
          <a:xfrm>
            <a:off x="6085706" y="3865563"/>
            <a:ext cx="2589213" cy="358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body" idx="7"/>
          </p:nvPr>
        </p:nvSpPr>
        <p:spPr>
          <a:xfrm>
            <a:off x="457202" y="4426296"/>
            <a:ext cx="4038599" cy="1699866"/>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8"/>
          </p:nvPr>
        </p:nvSpPr>
        <p:spPr>
          <a:xfrm>
            <a:off x="4648202" y="4426296"/>
            <a:ext cx="4038599" cy="1699866"/>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 header">
  <p:cSld name="text + 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932808" y="-26046"/>
            <a:ext cx="8211192" cy="827311"/>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dk1"/>
              </a:buClr>
              <a:buSzPts val="1400"/>
              <a:buFont typeface="Calibri"/>
              <a:buNone/>
              <a:defRPr sz="3200" b="1" i="0" u="none" strike="noStrike" cap="none">
                <a:solidFill>
                  <a:schemeClr val="l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1" name="Google Shape;21;p3"/>
          <p:cNvSpPr txBox="1">
            <a:spLocks noGrp="1"/>
          </p:cNvSpPr>
          <p:nvPr>
            <p:ph type="body" idx="1"/>
          </p:nvPr>
        </p:nvSpPr>
        <p:spPr>
          <a:xfrm>
            <a:off x="457200" y="1182414"/>
            <a:ext cx="8229600" cy="4889961"/>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0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32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2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2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Финал">
  <p:cSld name="Финал">
    <p:bg>
      <p:bgPr>
        <a:solidFill>
          <a:schemeClr val="dk1"/>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3438184" y="524529"/>
            <a:ext cx="2267633" cy="1653104"/>
          </a:xfrm>
          <a:prstGeom prst="rect">
            <a:avLst/>
          </a:prstGeom>
          <a:noFill/>
          <a:ln>
            <a:noFill/>
          </a:ln>
        </p:spPr>
      </p:pic>
      <p:sp>
        <p:nvSpPr>
          <p:cNvPr id="24" name="Google Shape;24;p4"/>
          <p:cNvSpPr txBox="1">
            <a:spLocks noGrp="1"/>
          </p:cNvSpPr>
          <p:nvPr>
            <p:ph type="title"/>
          </p:nvPr>
        </p:nvSpPr>
        <p:spPr>
          <a:xfrm>
            <a:off x="457200" y="2680375"/>
            <a:ext cx="8229600" cy="827311"/>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Calibri"/>
              <a:buNone/>
              <a:defRPr sz="3200" b="1" i="0" u="none" strike="noStrike" cap="none">
                <a:solidFill>
                  <a:schemeClr val="l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5" name="Google Shape;25;p4"/>
          <p:cNvSpPr txBox="1">
            <a:spLocks noGrp="1"/>
          </p:cNvSpPr>
          <p:nvPr>
            <p:ph type="body" idx="1"/>
          </p:nvPr>
        </p:nvSpPr>
        <p:spPr>
          <a:xfrm>
            <a:off x="457200" y="3716939"/>
            <a:ext cx="8229600" cy="792162"/>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400"/>
              </a:spcBef>
              <a:spcAft>
                <a:spcPts val="0"/>
              </a:spcAft>
              <a:buClr>
                <a:srgbClr val="FFFFFF"/>
              </a:buClr>
              <a:buSzPts val="2000"/>
              <a:buFont typeface="Calibri"/>
              <a:buNone/>
              <a:defRPr sz="2000" b="0" i="0" u="none" strike="noStrike" cap="none">
                <a:solidFill>
                  <a:srgbClr val="FFFFFF"/>
                </a:solidFill>
                <a:latin typeface="Calibri"/>
                <a:ea typeface="Calibri"/>
                <a:cs typeface="Calibri"/>
                <a:sym typeface="Calibri"/>
              </a:defRPr>
            </a:lvl1pPr>
            <a:lvl2pPr marL="914400" marR="0" lvl="1" indent="-228600" algn="ctr" rtl="0">
              <a:lnSpc>
                <a:spcPct val="100000"/>
              </a:lnSpc>
              <a:spcBef>
                <a:spcPts val="400"/>
              </a:spcBef>
              <a:spcAft>
                <a:spcPts val="0"/>
              </a:spcAft>
              <a:buClr>
                <a:srgbClr val="FFFFFF"/>
              </a:buClr>
              <a:buSzPts val="2000"/>
              <a:buFont typeface="Arial"/>
              <a:buNone/>
              <a:defRPr sz="2000" b="0" i="0" u="none" strike="noStrike" cap="none">
                <a:solidFill>
                  <a:srgbClr val="FFFFFF"/>
                </a:solidFill>
                <a:latin typeface="Calibri"/>
                <a:ea typeface="Calibri"/>
                <a:cs typeface="Calibri"/>
                <a:sym typeface="Calibri"/>
              </a:defRPr>
            </a:lvl2pPr>
            <a:lvl3pPr marL="1371600" marR="0" lvl="2" indent="-228600" algn="ctr"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Calibri"/>
                <a:ea typeface="Calibri"/>
                <a:cs typeface="Calibri"/>
                <a:sym typeface="Calibri"/>
              </a:defRPr>
            </a:lvl3pPr>
            <a:lvl4pPr marL="1828800" marR="0" lvl="3" indent="-228600" algn="ctr"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Calibri"/>
                <a:ea typeface="Calibri"/>
                <a:cs typeface="Calibri"/>
                <a:sym typeface="Calibri"/>
              </a:defRPr>
            </a:lvl4pPr>
            <a:lvl5pPr marL="2286000" marR="0" lvl="4" indent="-228600" algn="ctr" rtl="0">
              <a:lnSpc>
                <a:spcPct val="100000"/>
              </a:lnSpc>
              <a:spcBef>
                <a:spcPts val="320"/>
              </a:spcBef>
              <a:spcAft>
                <a:spcPts val="0"/>
              </a:spcAft>
              <a:buClr>
                <a:srgbClr val="FFFFFF"/>
              </a:buClr>
              <a:buSzPts val="1600"/>
              <a:buFont typeface="Arial"/>
              <a:buNone/>
              <a:defRPr sz="1600" b="0" i="0" u="none" strike="noStrike" cap="none">
                <a:solidFill>
                  <a:srgbClr val="FFFFF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Font typeface="Arial"/>
              <a:buNone/>
              <a:defRPr sz="1400" b="0"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итульный слайд">
  <p:cSld name="Титульный слайд">
    <p:bg>
      <p:bgPr>
        <a:solidFill>
          <a:schemeClr val="dk1"/>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371602" y="6132446"/>
            <a:ext cx="6400799" cy="304798"/>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240"/>
              </a:spcBef>
              <a:spcAft>
                <a:spcPts val="0"/>
              </a:spcAft>
              <a:buClr>
                <a:schemeClr val="lt1"/>
              </a:buClr>
              <a:buSzPts val="2000"/>
              <a:buFont typeface="Calibri"/>
              <a:buNone/>
              <a:defRPr sz="1200" b="0" i="0" u="none" strike="noStrike" cap="none">
                <a:solidFill>
                  <a:schemeClr val="lt1"/>
                </a:solidFill>
                <a:latin typeface="Calibri"/>
                <a:ea typeface="Calibri"/>
                <a:cs typeface="Calibri"/>
                <a:sym typeface="Calibri"/>
              </a:defRPr>
            </a:lvl1pPr>
            <a:lvl2pPr marL="457200" marR="0" lvl="1"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2pPr>
            <a:lvl3pPr marL="914400" marR="0" lvl="2"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3pPr>
            <a:lvl4pPr marL="1371600" marR="0" lvl="3"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4pPr>
            <a:lvl5pPr marL="1828800" marR="0" lvl="4"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9pPr>
          </a:lstStyle>
          <a:p>
            <a:endParaRPr/>
          </a:p>
        </p:txBody>
      </p:sp>
      <p:sp>
        <p:nvSpPr>
          <p:cNvPr id="29" name="Google Shape;29;p5"/>
          <p:cNvSpPr txBox="1"/>
          <p:nvPr/>
        </p:nvSpPr>
        <p:spPr>
          <a:xfrm>
            <a:off x="5098416" y="65369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5"/>
          <p:cNvSpPr txBox="1"/>
          <p:nvPr/>
        </p:nvSpPr>
        <p:spPr>
          <a:xfrm>
            <a:off x="5910801" y="569652"/>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31" name="Google Shape;31;p5"/>
          <p:cNvPicPr preferRelativeResize="0"/>
          <p:nvPr/>
        </p:nvPicPr>
        <p:blipFill rotWithShape="1">
          <a:blip r:embed="rId2">
            <a:alphaModFix/>
          </a:blip>
          <a:srcRect/>
          <a:stretch/>
        </p:blipFill>
        <p:spPr>
          <a:xfrm>
            <a:off x="2524893" y="1772820"/>
            <a:ext cx="4094212" cy="2984679"/>
          </a:xfrm>
          <a:prstGeom prst="rect">
            <a:avLst/>
          </a:prstGeom>
          <a:noFill/>
          <a:ln>
            <a:noFill/>
          </a:ln>
        </p:spPr>
      </p:pic>
      <p:sp>
        <p:nvSpPr>
          <p:cNvPr id="32" name="Google Shape;32;p5"/>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subTitle" idx="1"/>
          </p:nvPr>
        </p:nvSpPr>
        <p:spPr>
          <a:xfrm>
            <a:off x="1371602" y="6132446"/>
            <a:ext cx="6400799" cy="304798"/>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240"/>
              </a:spcBef>
              <a:spcAft>
                <a:spcPts val="0"/>
              </a:spcAft>
              <a:buClr>
                <a:schemeClr val="lt1"/>
              </a:buClr>
              <a:buSzPts val="2000"/>
              <a:buFont typeface="Calibri"/>
              <a:buNone/>
              <a:defRPr sz="1200" b="0" i="0" u="none" strike="noStrike" cap="none">
                <a:solidFill>
                  <a:schemeClr val="lt1"/>
                </a:solidFill>
                <a:latin typeface="Calibri"/>
                <a:ea typeface="Calibri"/>
                <a:cs typeface="Calibri"/>
                <a:sym typeface="Calibri"/>
              </a:defRPr>
            </a:lvl1pPr>
            <a:lvl2pPr marL="457200" marR="0" lvl="1"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2pPr>
            <a:lvl3pPr marL="914400" marR="0" lvl="2"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3pPr>
            <a:lvl4pPr marL="1371600" marR="0" lvl="3"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4pPr>
            <a:lvl5pPr marL="1828800" marR="0" lvl="4" indent="0" algn="ctr" rtl="0">
              <a:lnSpc>
                <a:spcPct val="100000"/>
              </a:lnSpc>
              <a:spcBef>
                <a:spcPts val="320"/>
              </a:spcBef>
              <a:spcAft>
                <a:spcPts val="0"/>
              </a:spcAft>
              <a:buClr>
                <a:srgbClr val="888CC5"/>
              </a:buClr>
              <a:buSzPts val="1600"/>
              <a:buFont typeface="Arial"/>
              <a:buNone/>
              <a:defRPr sz="1600" b="0" i="0" u="none" strike="noStrike" cap="none">
                <a:solidFill>
                  <a:srgbClr val="888CC5"/>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CC5"/>
              </a:buClr>
              <a:buSzPts val="2000"/>
              <a:buFont typeface="Arial"/>
              <a:buNone/>
              <a:defRPr sz="2000" b="0" i="0" u="none" strike="noStrike" cap="none">
                <a:solidFill>
                  <a:srgbClr val="888CC5"/>
                </a:solidFill>
                <a:latin typeface="Calibri"/>
                <a:ea typeface="Calibri"/>
                <a:cs typeface="Calibri"/>
                <a:sym typeface="Calibri"/>
              </a:defRPr>
            </a:lvl9pPr>
          </a:lstStyle>
          <a:p>
            <a:endParaRPr/>
          </a:p>
        </p:txBody>
      </p:sp>
      <p:sp>
        <p:nvSpPr>
          <p:cNvPr id="35" name="Google Shape;35;p6"/>
          <p:cNvSpPr txBox="1"/>
          <p:nvPr/>
        </p:nvSpPr>
        <p:spPr>
          <a:xfrm>
            <a:off x="5098416" y="653699"/>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6"/>
          <p:cNvSpPr txBox="1"/>
          <p:nvPr/>
        </p:nvSpPr>
        <p:spPr>
          <a:xfrm>
            <a:off x="5910801" y="569652"/>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a:stretch/>
        </p:blipFill>
        <p:spPr>
          <a:xfrm>
            <a:off x="2524893" y="569656"/>
            <a:ext cx="4094212" cy="2984679"/>
          </a:xfrm>
          <a:prstGeom prst="rect">
            <a:avLst/>
          </a:prstGeom>
          <a:noFill/>
          <a:ln>
            <a:noFill/>
          </a:ln>
        </p:spPr>
      </p:pic>
      <p:sp>
        <p:nvSpPr>
          <p:cNvPr id="38" name="Google Shape;38;p6"/>
          <p:cNvSpPr txBox="1">
            <a:spLocks noGrp="1"/>
          </p:cNvSpPr>
          <p:nvPr>
            <p:ph type="title"/>
          </p:nvPr>
        </p:nvSpPr>
        <p:spPr>
          <a:xfrm>
            <a:off x="1371602" y="3901771"/>
            <a:ext cx="6400799" cy="9409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Calibri"/>
              <a:buNone/>
              <a:defRPr sz="3200" b="0" i="0" u="none" strike="noStrike" cap="none">
                <a:solidFill>
                  <a:schemeClr val="l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9" name="Google Shape;39;p6"/>
          <p:cNvSpPr txBox="1">
            <a:spLocks noGrp="1"/>
          </p:cNvSpPr>
          <p:nvPr>
            <p:ph type="body" idx="2"/>
          </p:nvPr>
        </p:nvSpPr>
        <p:spPr>
          <a:xfrm>
            <a:off x="1371602" y="4849609"/>
            <a:ext cx="6400799" cy="61720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lt1"/>
              </a:buClr>
              <a:buSzPts val="2000"/>
              <a:buFont typeface="Calibri"/>
              <a:buNone/>
              <a:defRPr sz="1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и объект">
  <p:cSld name="Заголовок и объект">
    <p:spTree>
      <p:nvGrpSpPr>
        <p:cNvPr id="1" name="Shape 41"/>
        <p:cNvGrpSpPr/>
        <p:nvPr/>
      </p:nvGrpSpPr>
      <p:grpSpPr>
        <a:xfrm>
          <a:off x="0" y="0"/>
          <a:ext cx="0" cy="0"/>
          <a:chOff x="0" y="0"/>
          <a:chExt cx="0" cy="0"/>
        </a:xfrm>
      </p:grpSpPr>
      <p:sp>
        <p:nvSpPr>
          <p:cNvPr id="42" name="Google Shape;42;p7"/>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ctr" anchorCtr="0"/>
          <a:lstStyle>
            <a:lvl1pPr marL="342900" marR="0" lvl="0" indent="-215900" algn="ctr"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title"/>
          </p:nvPr>
        </p:nvSpPr>
        <p:spPr>
          <a:xfrm>
            <a:off x="743141" y="1236508"/>
            <a:ext cx="2713243" cy="219249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400"/>
              <a:buFont typeface="Calibri"/>
              <a:buNone/>
              <a:defRPr sz="2800" b="1" i="0" u="none" strike="noStrike" cap="none">
                <a:solidFill>
                  <a:srgbClr val="FFFFFF"/>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4" name="Google Shape;44;p7"/>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7" name="Google Shape;47;p8"/>
          <p:cNvSpPr txBox="1">
            <a:spLocks noGrp="1"/>
          </p:cNvSpPr>
          <p:nvPr>
            <p:ph type="body" idx="1"/>
          </p:nvPr>
        </p:nvSpPr>
        <p:spPr>
          <a:xfrm>
            <a:off x="457200" y="2259930"/>
            <a:ext cx="8229600" cy="386623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dt" idx="10"/>
          </p:nvPr>
        </p:nvSpPr>
        <p:spPr>
          <a:xfrm>
            <a:off x="457202" y="6356354"/>
            <a:ext cx="21335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ftr" idx="11"/>
          </p:nvPr>
        </p:nvSpPr>
        <p:spPr>
          <a:xfrm>
            <a:off x="4030769" y="439287"/>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sldNum" idx="12"/>
          </p:nvPr>
        </p:nvSpPr>
        <p:spPr>
          <a:xfrm>
            <a:off x="6553202" y="6356354"/>
            <a:ext cx="21335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текст и два объекта" type="txAndTwoObj">
  <p:cSld name="TEXT_AND_TWO_OBJECTS">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3" name="Google Shape;53;p9"/>
          <p:cNvSpPr txBox="1">
            <a:spLocks noGrp="1"/>
          </p:cNvSpPr>
          <p:nvPr>
            <p:ph type="body" idx="1"/>
          </p:nvPr>
        </p:nvSpPr>
        <p:spPr>
          <a:xfrm>
            <a:off x="457202" y="1600204"/>
            <a:ext cx="4038599" cy="4525963"/>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648202" y="1600200"/>
            <a:ext cx="4038599" cy="2185988"/>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body" idx="3"/>
          </p:nvPr>
        </p:nvSpPr>
        <p:spPr>
          <a:xfrm>
            <a:off x="4648202" y="3938587"/>
            <a:ext cx="4038599" cy="2187574"/>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dt" idx="10"/>
          </p:nvPr>
        </p:nvSpPr>
        <p:spPr>
          <a:xfrm>
            <a:off x="457202" y="6356354"/>
            <a:ext cx="21335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ftr" idx="11"/>
          </p:nvPr>
        </p:nvSpPr>
        <p:spPr>
          <a:xfrm>
            <a:off x="4030769" y="439287"/>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sldNum" idx="12"/>
          </p:nvPr>
        </p:nvSpPr>
        <p:spPr>
          <a:xfrm>
            <a:off x="6553202" y="6356354"/>
            <a:ext cx="21335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457199" y="2346586"/>
            <a:ext cx="5018388" cy="3924043"/>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1"/>
          <p:cNvSpPr>
            <a:spLocks noGrp="1"/>
          </p:cNvSpPr>
          <p:nvPr>
            <p:ph type="pic" idx="2"/>
          </p:nvPr>
        </p:nvSpPr>
        <p:spPr>
          <a:xfrm>
            <a:off x="5659438" y="2346325"/>
            <a:ext cx="3027362" cy="188595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a:spLocks noGrp="1"/>
          </p:cNvSpPr>
          <p:nvPr>
            <p:ph type="pic" idx="3"/>
          </p:nvPr>
        </p:nvSpPr>
        <p:spPr>
          <a:xfrm>
            <a:off x="5659438" y="4384675"/>
            <a:ext cx="3027362" cy="188595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title"/>
          </p:nvPr>
        </p:nvSpPr>
        <p:spPr>
          <a:xfrm>
            <a:off x="457200" y="1236662"/>
            <a:ext cx="8229600" cy="827086"/>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1" name="Google Shape;71;p11"/>
          <p:cNvSpPr txBox="1">
            <a:spLocks noGrp="1"/>
          </p:cNvSpPr>
          <p:nvPr>
            <p:ph type="ftr" idx="11"/>
          </p:nvPr>
        </p:nvSpPr>
        <p:spPr>
          <a:xfrm>
            <a:off x="4030769" y="247520"/>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457200" y="2259930"/>
            <a:ext cx="8229600" cy="386623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0769" y="439287"/>
            <a:ext cx="4656031" cy="365125"/>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0"/>
          <p:cNvSpPr/>
          <p:nvPr/>
        </p:nvSpPr>
        <p:spPr>
          <a:xfrm>
            <a:off x="0" y="4"/>
            <a:ext cx="9144000" cy="791395"/>
          </a:xfrm>
          <a:prstGeom prst="rect">
            <a:avLst/>
          </a:prstGeom>
          <a:solidFill>
            <a:srgbClr val="0230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400" b="0" i="0" u="none" strike="noStrike" cap="none">
              <a:solidFill>
                <a:schemeClr val="lt1"/>
              </a:solidFill>
              <a:latin typeface="Verdana"/>
              <a:ea typeface="Verdana"/>
              <a:cs typeface="Verdana"/>
              <a:sym typeface="Verdana"/>
            </a:endParaRPr>
          </a:p>
        </p:txBody>
      </p:sp>
      <p:pic>
        <p:nvPicPr>
          <p:cNvPr id="61" name="Google Shape;61;p10"/>
          <p:cNvPicPr preferRelativeResize="0"/>
          <p:nvPr/>
        </p:nvPicPr>
        <p:blipFill rotWithShape="1">
          <a:blip r:embed="rId11">
            <a:alphaModFix/>
          </a:blip>
          <a:srcRect r="3883"/>
          <a:stretch/>
        </p:blipFill>
        <p:spPr>
          <a:xfrm>
            <a:off x="0" y="-52065"/>
            <a:ext cx="3322162" cy="905573"/>
          </a:xfrm>
          <a:prstGeom prst="rect">
            <a:avLst/>
          </a:prstGeom>
          <a:noFill/>
          <a:ln>
            <a:noFill/>
          </a:ln>
        </p:spPr>
      </p:pic>
      <p:sp>
        <p:nvSpPr>
          <p:cNvPr id="62" name="Google Shape;62;p10"/>
          <p:cNvSpPr txBox="1">
            <a:spLocks noGrp="1"/>
          </p:cNvSpPr>
          <p:nvPr>
            <p:ph type="title"/>
          </p:nvPr>
        </p:nvSpPr>
        <p:spPr>
          <a:xfrm>
            <a:off x="457200" y="1236512"/>
            <a:ext cx="8229600" cy="827311"/>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36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3" name="Google Shape;63;p10"/>
          <p:cNvSpPr txBox="1">
            <a:spLocks noGrp="1"/>
          </p:cNvSpPr>
          <p:nvPr>
            <p:ph type="body" idx="1"/>
          </p:nvPr>
        </p:nvSpPr>
        <p:spPr>
          <a:xfrm>
            <a:off x="457200" y="2259930"/>
            <a:ext cx="8229600" cy="3866232"/>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p:nvPr/>
        </p:nvSpPr>
        <p:spPr>
          <a:xfrm>
            <a:off x="-865050" y="5512166"/>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10"/>
          <p:cNvSpPr txBox="1">
            <a:spLocks noGrp="1"/>
          </p:cNvSpPr>
          <p:nvPr>
            <p:ph type="sldNum" idx="12"/>
          </p:nvPr>
        </p:nvSpPr>
        <p:spPr>
          <a:xfrm>
            <a:off x="8556783" y="6333134"/>
            <a:ext cx="548700" cy="525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6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214275" y="2313975"/>
            <a:ext cx="8781900" cy="198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 sz="4000"/>
              <a:t>Counterexample-guided synthesis of controller logic from execution traces and temporal formulas</a:t>
            </a:r>
            <a:endParaRPr sz="4000"/>
          </a:p>
          <a:p>
            <a:pPr marL="0" marR="0" lvl="0" indent="0" algn="l" rtl="0">
              <a:lnSpc>
                <a:spcPct val="100000"/>
              </a:lnSpc>
              <a:spcBef>
                <a:spcPts val="0"/>
              </a:spcBef>
              <a:spcAft>
                <a:spcPts val="0"/>
              </a:spcAft>
              <a:buClr>
                <a:schemeClr val="dk1"/>
              </a:buClr>
              <a:buFont typeface="Calibri"/>
              <a:buNone/>
            </a:pPr>
            <a:endParaRPr sz="4800"/>
          </a:p>
        </p:txBody>
      </p:sp>
      <p:sp>
        <p:nvSpPr>
          <p:cNvPr id="135" name="Google Shape;135;p20"/>
          <p:cNvSpPr txBox="1"/>
          <p:nvPr/>
        </p:nvSpPr>
        <p:spPr>
          <a:xfrm>
            <a:off x="467544" y="5241900"/>
            <a:ext cx="8305800" cy="161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Font typeface="Arial"/>
              <a:buNone/>
            </a:pPr>
            <a:r>
              <a:rPr lang="en" sz="1800">
                <a:solidFill>
                  <a:schemeClr val="dk1"/>
                </a:solidFill>
              </a:rPr>
              <a:t>IEEE ETFA 2018, Turin, Italy</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Font typeface="Arial"/>
              <a:buNone/>
            </a:pPr>
            <a:r>
              <a:rPr lang="en" sz="1800" b="0" i="0" u="none" strike="noStrike" cap="none">
                <a:solidFill>
                  <a:schemeClr val="dk1"/>
                </a:solidFill>
                <a:latin typeface="Arial"/>
                <a:ea typeface="Arial"/>
                <a:cs typeface="Arial"/>
                <a:sym typeface="Arial"/>
              </a:rPr>
              <a:t> </a:t>
            </a:r>
            <a:r>
              <a:rPr lang="en" sz="1800">
                <a:solidFill>
                  <a:schemeClr val="dk1"/>
                </a:solidFill>
              </a:rPr>
              <a:t>5</a:t>
            </a:r>
            <a:r>
              <a:rPr lang="en" sz="1800" b="0" i="0" u="none" strike="noStrike" cap="none">
                <a:solidFill>
                  <a:schemeClr val="dk1"/>
                </a:solidFill>
                <a:latin typeface="Arial"/>
                <a:ea typeface="Arial"/>
                <a:cs typeface="Arial"/>
                <a:sym typeface="Arial"/>
              </a:rPr>
              <a:t> </a:t>
            </a:r>
            <a:r>
              <a:rPr lang="en" sz="1800">
                <a:solidFill>
                  <a:schemeClr val="dk1"/>
                </a:solidFill>
              </a:rPr>
              <a:t>September </a:t>
            </a:r>
            <a:r>
              <a:rPr lang="en" sz="1800" b="0" i="0" u="none" strike="noStrike" cap="none">
                <a:solidFill>
                  <a:schemeClr val="dk1"/>
                </a:solidFill>
                <a:latin typeface="Arial"/>
                <a:ea typeface="Arial"/>
                <a:cs typeface="Arial"/>
                <a:sym typeface="Arial"/>
              </a:rPr>
              <a:t>201</a:t>
            </a:r>
            <a:r>
              <a:rPr lang="en" sz="1800">
                <a:solidFill>
                  <a:schemeClr val="dk1"/>
                </a:solidFill>
              </a:rPr>
              <a:t>8</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sp>
        <p:nvSpPr>
          <p:cNvPr id="136" name="Google Shape;136;p20"/>
          <p:cNvSpPr txBox="1"/>
          <p:nvPr/>
        </p:nvSpPr>
        <p:spPr>
          <a:xfrm>
            <a:off x="1415800" y="3971125"/>
            <a:ext cx="8929800" cy="62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Font typeface="Calibri"/>
              <a:buNone/>
            </a:pPr>
            <a:r>
              <a:rPr lang="en" sz="2400" dirty="0">
                <a:solidFill>
                  <a:schemeClr val="dk1"/>
                </a:solidFill>
                <a:latin typeface="Calibri"/>
                <a:ea typeface="Calibri"/>
                <a:cs typeface="Calibri"/>
                <a:sym typeface="Calibri"/>
              </a:rPr>
              <a:t>Daniil Chivilikhin, Igor Buzhinsky, Vladimir Ulyantsev, </a:t>
            </a:r>
            <a:endParaRPr sz="2400" dirty="0">
              <a:solidFill>
                <a:schemeClr val="dk1"/>
              </a:solidFill>
              <a:latin typeface="Calibri"/>
              <a:ea typeface="Calibri"/>
              <a:cs typeface="Calibri"/>
              <a:sym typeface="Calibri"/>
            </a:endParaRPr>
          </a:p>
          <a:p>
            <a:pPr marL="0" lvl="0" indent="0" rtl="0">
              <a:spcBef>
                <a:spcPts val="0"/>
              </a:spcBef>
              <a:spcAft>
                <a:spcPts val="0"/>
              </a:spcAft>
              <a:buClr>
                <a:schemeClr val="dk1"/>
              </a:buClr>
              <a:buFont typeface="Calibri"/>
              <a:buNone/>
            </a:pPr>
            <a:r>
              <a:rPr lang="en" sz="2400" dirty="0">
                <a:solidFill>
                  <a:schemeClr val="dk1"/>
                </a:solidFill>
                <a:latin typeface="Calibri"/>
                <a:ea typeface="Calibri"/>
                <a:cs typeface="Calibri"/>
                <a:sym typeface="Calibri"/>
              </a:rPr>
              <a:t>Andrey Stankevich, Anatoly Shalyto, </a:t>
            </a:r>
            <a:r>
              <a:rPr lang="en" sz="2400" u="sng" dirty="0">
                <a:solidFill>
                  <a:schemeClr val="dk1"/>
                </a:solidFill>
                <a:latin typeface="Calibri"/>
                <a:ea typeface="Calibri"/>
                <a:cs typeface="Calibri"/>
                <a:sym typeface="Calibri"/>
              </a:rPr>
              <a:t>Valeriy Vyatkin </a:t>
            </a:r>
            <a:endParaRPr sz="3200" b="0" i="0" u="sng" strike="noStrike" cap="none" dirty="0">
              <a:solidFill>
                <a:srgbClr val="000000"/>
              </a:solidFill>
              <a:latin typeface="Arial"/>
              <a:ea typeface="Arial"/>
              <a:cs typeface="Arial"/>
              <a:sym typeface="Arial"/>
            </a:endParaRPr>
          </a:p>
        </p:txBody>
      </p:sp>
      <p:pic>
        <p:nvPicPr>
          <p:cNvPr id="137" name="Google Shape;137;p20" descr="E:\aalto-logo.png"/>
          <p:cNvPicPr preferRelativeResize="0"/>
          <p:nvPr/>
        </p:nvPicPr>
        <p:blipFill rotWithShape="1">
          <a:blip r:embed="rId3">
            <a:alphaModFix/>
          </a:blip>
          <a:srcRect/>
          <a:stretch/>
        </p:blipFill>
        <p:spPr>
          <a:xfrm>
            <a:off x="6807815" y="0"/>
            <a:ext cx="1141500" cy="953100"/>
          </a:xfrm>
          <a:prstGeom prst="rect">
            <a:avLst/>
          </a:prstGeom>
          <a:noFill/>
          <a:ln>
            <a:noFill/>
          </a:ln>
        </p:spPr>
      </p:pic>
      <p:pic>
        <p:nvPicPr>
          <p:cNvPr id="138" name="Google Shape;138;p20"/>
          <p:cNvPicPr preferRelativeResize="0"/>
          <p:nvPr/>
        </p:nvPicPr>
        <p:blipFill>
          <a:blip r:embed="rId4">
            <a:alphaModFix/>
          </a:blip>
          <a:stretch>
            <a:fillRect/>
          </a:stretch>
        </p:blipFill>
        <p:spPr>
          <a:xfrm>
            <a:off x="3973068" y="47515"/>
            <a:ext cx="1484824" cy="79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Proposed approach: translation to Constraint Satisfaction Problem</a:t>
            </a:r>
            <a:endParaRPr/>
          </a:p>
        </p:txBody>
      </p:sp>
      <p:sp>
        <p:nvSpPr>
          <p:cNvPr id="2" name="Text Placeholder 1">
            <a:extLst>
              <a:ext uri="{FF2B5EF4-FFF2-40B4-BE49-F238E27FC236}">
                <a16:creationId xmlns:a16="http://schemas.microsoft.com/office/drawing/2014/main" id="{226EC89F-0791-40FE-AAC4-01064F262DDD}"/>
              </a:ext>
            </a:extLst>
          </p:cNvPr>
          <p:cNvSpPr>
            <a:spLocks noGrp="1"/>
          </p:cNvSpPr>
          <p:nvPr>
            <p:ph type="body" idx="1"/>
          </p:nvPr>
        </p:nvSpPr>
        <p:spPr>
          <a:xfrm>
            <a:off x="4229100" y="3392971"/>
            <a:ext cx="4603200" cy="2698862"/>
          </a:xfrm>
        </p:spPr>
        <p:txBody>
          <a:bodyPr/>
          <a:lstStyle/>
          <a:p>
            <a:pPr marL="558800" indent="-457200">
              <a:buFont typeface="+mj-lt"/>
              <a:buAutoNum type="arabicPeriod"/>
            </a:pPr>
            <a:r>
              <a:rPr lang="en-US" sz="2400" dirty="0"/>
              <a:t>Minimize #states, #transitions and the guard conditions of the state machine</a:t>
            </a:r>
          </a:p>
          <a:p>
            <a:pPr marL="558800" indent="-457200">
              <a:buFont typeface="+mj-lt"/>
              <a:buAutoNum type="arabicPeriod"/>
            </a:pPr>
            <a:r>
              <a:rPr lang="en-US" sz="2400" dirty="0"/>
              <a:t>Use closed-loop model checking for getting counterexamples</a:t>
            </a:r>
          </a:p>
          <a:p>
            <a:pPr marL="558800" indent="-457200">
              <a:buFont typeface="+mj-lt"/>
              <a:buAutoNum type="arabicPeriod"/>
            </a:pPr>
            <a:endParaRPr lang="en-US" dirty="0"/>
          </a:p>
        </p:txBody>
      </p:sp>
      <p:sp>
        <p:nvSpPr>
          <p:cNvPr id="307" name="Google Shape;307;p29"/>
          <p:cNvSpPr txBox="1">
            <a:spLocks noGrp="1"/>
          </p:cNvSpPr>
          <p:nvPr>
            <p:ph type="sldNum" idx="12"/>
          </p:nvPr>
        </p:nvSpPr>
        <p:spPr>
          <a:xfrm>
            <a:off x="8343900" y="6217621"/>
            <a:ext cx="677257" cy="524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10</a:t>
            </a:fld>
            <a:r>
              <a:rPr lang="en" dirty="0"/>
              <a:t>/25</a:t>
            </a:r>
            <a:endParaRPr dirty="0"/>
          </a:p>
        </p:txBody>
      </p:sp>
      <p:sp>
        <p:nvSpPr>
          <p:cNvPr id="308" name="Google Shape;308;p29"/>
          <p:cNvSpPr/>
          <p:nvPr/>
        </p:nvSpPr>
        <p:spPr>
          <a:xfrm>
            <a:off x="3616919" y="2089576"/>
            <a:ext cx="1776600" cy="945900"/>
          </a:xfrm>
          <a:prstGeom prst="rect">
            <a:avLst/>
          </a:prstGeom>
          <a:solidFill>
            <a:srgbClr val="00206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 sz="2000">
                <a:solidFill>
                  <a:schemeClr val="lt1"/>
                </a:solidFill>
              </a:rPr>
              <a:t>CSP</a:t>
            </a:r>
            <a:r>
              <a:rPr lang="en" sz="2000" b="0" i="0" u="none" strike="noStrike" cap="none">
                <a:solidFill>
                  <a:schemeClr val="lt1"/>
                </a:solidFill>
                <a:latin typeface="Arial"/>
                <a:ea typeface="Arial"/>
                <a:cs typeface="Arial"/>
                <a:sym typeface="Arial"/>
              </a:rPr>
              <a:t>-solver</a:t>
            </a:r>
            <a:endParaRPr sz="2000" b="0" i="0" u="none" strike="noStrike" cap="none">
              <a:solidFill>
                <a:schemeClr val="lt1"/>
              </a:solidFill>
              <a:latin typeface="Arial"/>
              <a:ea typeface="Arial"/>
              <a:cs typeface="Arial"/>
              <a:sym typeface="Arial"/>
            </a:endParaRPr>
          </a:p>
        </p:txBody>
      </p:sp>
      <p:sp>
        <p:nvSpPr>
          <p:cNvPr id="309" name="Google Shape;309;p29"/>
          <p:cNvSpPr/>
          <p:nvPr/>
        </p:nvSpPr>
        <p:spPr>
          <a:xfrm>
            <a:off x="439449" y="2090662"/>
            <a:ext cx="1432800" cy="945900"/>
          </a:xfrm>
          <a:prstGeom prst="rect">
            <a:avLst/>
          </a:prstGeom>
          <a:solidFill>
            <a:schemeClr val="accent1"/>
          </a:solidFill>
          <a:ln w="25400" cap="flat" cmpd="sng">
            <a:solidFill>
              <a:srgbClr val="AC0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 sz="2000" b="0" i="0" u="none" strike="noStrike" cap="none">
                <a:solidFill>
                  <a:schemeClr val="lt1"/>
                </a:solidFill>
                <a:latin typeface="Arial"/>
                <a:ea typeface="Arial"/>
                <a:cs typeface="Arial"/>
                <a:sym typeface="Arial"/>
              </a:rPr>
              <a:t>Data</a:t>
            </a:r>
            <a:endParaRPr sz="2000" b="0" i="0" u="none" strike="noStrike" cap="none">
              <a:solidFill>
                <a:schemeClr val="lt1"/>
              </a:solidFill>
              <a:latin typeface="Arial"/>
              <a:ea typeface="Arial"/>
              <a:cs typeface="Arial"/>
              <a:sym typeface="Arial"/>
            </a:endParaRPr>
          </a:p>
        </p:txBody>
      </p:sp>
      <p:sp>
        <p:nvSpPr>
          <p:cNvPr id="310" name="Google Shape;310;p29"/>
          <p:cNvSpPr/>
          <p:nvPr/>
        </p:nvSpPr>
        <p:spPr>
          <a:xfrm>
            <a:off x="7358311" y="2090662"/>
            <a:ext cx="1386600" cy="945900"/>
          </a:xfrm>
          <a:prstGeom prst="rect">
            <a:avLst/>
          </a:prstGeom>
          <a:solidFill>
            <a:schemeClr val="accent1"/>
          </a:solidFill>
          <a:ln w="25400" cap="flat" cmpd="sng">
            <a:solidFill>
              <a:srgbClr val="AC00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 sz="2000" b="0" i="0" u="none" strike="noStrike" cap="none">
                <a:solidFill>
                  <a:schemeClr val="lt1"/>
                </a:solidFill>
                <a:latin typeface="Arial"/>
                <a:ea typeface="Arial"/>
                <a:cs typeface="Arial"/>
                <a:sym typeface="Arial"/>
              </a:rPr>
              <a:t>Solution</a:t>
            </a:r>
            <a:endParaRPr sz="2000" b="0" i="0" u="none" strike="noStrike" cap="none">
              <a:solidFill>
                <a:schemeClr val="lt1"/>
              </a:solidFill>
              <a:latin typeface="Arial"/>
              <a:ea typeface="Arial"/>
              <a:cs typeface="Arial"/>
              <a:sym typeface="Arial"/>
            </a:endParaRPr>
          </a:p>
        </p:txBody>
      </p:sp>
      <p:sp>
        <p:nvSpPr>
          <p:cNvPr id="311" name="Google Shape;311;p29"/>
          <p:cNvSpPr/>
          <p:nvPr/>
        </p:nvSpPr>
        <p:spPr>
          <a:xfrm>
            <a:off x="2004826" y="2171559"/>
            <a:ext cx="1666200" cy="60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1600" b="1" i="0" u="none" strike="noStrike" cap="none" dirty="0">
                <a:solidFill>
                  <a:srgbClr val="000000"/>
                </a:solidFill>
                <a:latin typeface="Arial"/>
                <a:ea typeface="Arial"/>
                <a:cs typeface="Arial"/>
                <a:sym typeface="Arial"/>
              </a:rPr>
              <a:t>E</a:t>
            </a:r>
            <a:r>
              <a:rPr lang="en" sz="1600" b="1" i="0" u="none" strike="noStrike" cap="none" dirty="0">
                <a:solidFill>
                  <a:srgbClr val="000000"/>
                </a:solidFill>
                <a:latin typeface="Arial"/>
                <a:ea typeface="Arial"/>
                <a:cs typeface="Arial"/>
                <a:sym typeface="Arial"/>
              </a:rPr>
              <a:t>ncoding</a:t>
            </a:r>
            <a:endParaRPr sz="1600" b="1" i="0" u="none" strike="noStrike" cap="none" dirty="0">
              <a:solidFill>
                <a:srgbClr val="000000"/>
              </a:solidFill>
              <a:latin typeface="Arial"/>
              <a:ea typeface="Arial"/>
              <a:cs typeface="Arial"/>
              <a:sym typeface="Arial"/>
            </a:endParaRPr>
          </a:p>
        </p:txBody>
      </p:sp>
      <p:sp>
        <p:nvSpPr>
          <p:cNvPr id="312" name="Google Shape;312;p29"/>
          <p:cNvSpPr/>
          <p:nvPr/>
        </p:nvSpPr>
        <p:spPr>
          <a:xfrm>
            <a:off x="5510226" y="1994287"/>
            <a:ext cx="1666200" cy="60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 sz="1600" b="1" i="0" u="none" strike="noStrike" cap="none">
                <a:solidFill>
                  <a:srgbClr val="000000"/>
                </a:solidFill>
              </a:rPr>
              <a:t>Solution reconstruction</a:t>
            </a:r>
            <a:endParaRPr sz="1600" b="1" i="0" u="none" strike="noStrike" cap="none">
              <a:solidFill>
                <a:srgbClr val="000000"/>
              </a:solidFill>
            </a:endParaRPr>
          </a:p>
        </p:txBody>
      </p:sp>
      <p:pic>
        <p:nvPicPr>
          <p:cNvPr id="313" name="Google Shape;313;p29"/>
          <p:cNvPicPr preferRelativeResize="0"/>
          <p:nvPr/>
        </p:nvPicPr>
        <p:blipFill rotWithShape="1">
          <a:blip r:embed="rId3">
            <a:alphaModFix/>
          </a:blip>
          <a:srcRect/>
          <a:stretch/>
        </p:blipFill>
        <p:spPr>
          <a:xfrm>
            <a:off x="214417" y="3607217"/>
            <a:ext cx="3869903" cy="2610408"/>
          </a:xfrm>
          <a:prstGeom prst="rect">
            <a:avLst/>
          </a:prstGeom>
          <a:noFill/>
          <a:ln>
            <a:noFill/>
          </a:ln>
        </p:spPr>
      </p:pic>
      <p:cxnSp>
        <p:nvCxnSpPr>
          <p:cNvPr id="314" name="Google Shape;314;p29"/>
          <p:cNvCxnSpPr>
            <a:stCxn id="309" idx="3"/>
            <a:endCxn id="308" idx="1"/>
          </p:cNvCxnSpPr>
          <p:nvPr/>
        </p:nvCxnSpPr>
        <p:spPr>
          <a:xfrm rot="10800000" flipH="1">
            <a:off x="1872249" y="2562412"/>
            <a:ext cx="1744800" cy="1200"/>
          </a:xfrm>
          <a:prstGeom prst="straightConnector1">
            <a:avLst/>
          </a:prstGeom>
          <a:noFill/>
          <a:ln w="28575" cap="flat" cmpd="sng">
            <a:solidFill>
              <a:srgbClr val="000000"/>
            </a:solidFill>
            <a:prstDash val="solid"/>
            <a:round/>
            <a:headEnd type="none" w="med" len="med"/>
            <a:tailEnd type="triangle" w="med" len="med"/>
          </a:ln>
        </p:spPr>
      </p:cxnSp>
      <p:cxnSp>
        <p:nvCxnSpPr>
          <p:cNvPr id="315" name="Google Shape;315;p29"/>
          <p:cNvCxnSpPr>
            <a:stCxn id="308" idx="3"/>
            <a:endCxn id="310" idx="1"/>
          </p:cNvCxnSpPr>
          <p:nvPr/>
        </p:nvCxnSpPr>
        <p:spPr>
          <a:xfrm>
            <a:off x="5393519" y="2562526"/>
            <a:ext cx="1964700" cy="1200"/>
          </a:xfrm>
          <a:prstGeom prst="straightConnector1">
            <a:avLst/>
          </a:prstGeom>
          <a:noFill/>
          <a:ln w="28575" cap="flat" cmpd="sng">
            <a:solidFill>
              <a:srgbClr val="000000"/>
            </a:solidFill>
            <a:prstDash val="solid"/>
            <a:round/>
            <a:headEnd type="none" w="med" len="med"/>
            <a:tailEnd type="triangle" w="med" len="med"/>
          </a:ln>
        </p:spPr>
      </p:cxnSp>
      <p:sp>
        <p:nvSpPr>
          <p:cNvPr id="316" name="Google Shape;316;p29"/>
          <p:cNvSpPr txBox="1"/>
          <p:nvPr/>
        </p:nvSpPr>
        <p:spPr>
          <a:xfrm>
            <a:off x="33618" y="6534053"/>
            <a:ext cx="6437700" cy="42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https://srlabs.de/bites/minisat-intro/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3600" b="1" i="0" u="none" strike="noStrike" cap="none">
                <a:solidFill>
                  <a:schemeClr val="dk1"/>
                </a:solidFill>
                <a:latin typeface="Calibri"/>
                <a:ea typeface="Calibri"/>
                <a:cs typeface="Calibri"/>
                <a:sym typeface="Calibri"/>
              </a:rPr>
              <a:t>Proposed approach scheme</a:t>
            </a:r>
            <a:endParaRPr sz="3600" b="1" i="0" u="none" strike="noStrike" cap="none">
              <a:solidFill>
                <a:schemeClr val="dk1"/>
              </a:solidFill>
              <a:latin typeface="Calibri"/>
              <a:ea typeface="Calibri"/>
              <a:cs typeface="Calibri"/>
              <a:sym typeface="Calibri"/>
            </a:endParaRPr>
          </a:p>
        </p:txBody>
      </p:sp>
      <p:sp>
        <p:nvSpPr>
          <p:cNvPr id="322" name="Google Shape;322;p30"/>
          <p:cNvSpPr txBox="1">
            <a:spLocks noGrp="1"/>
          </p:cNvSpPr>
          <p:nvPr>
            <p:ph type="sldNum" idx="12"/>
          </p:nvPr>
        </p:nvSpPr>
        <p:spPr>
          <a:xfrm>
            <a:off x="8340325" y="6217625"/>
            <a:ext cx="680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11</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324" name="Google Shape;324;p30"/>
          <p:cNvSpPr/>
          <p:nvPr/>
        </p:nvSpPr>
        <p:spPr>
          <a:xfrm>
            <a:off x="6194437" y="1983580"/>
            <a:ext cx="1408654" cy="946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CSP solv</a:t>
            </a:r>
            <a:r>
              <a:rPr lang="en-US" sz="1800" dirty="0" err="1"/>
              <a:t>er</a:t>
            </a:r>
            <a:endParaRPr sz="1800" dirty="0"/>
          </a:p>
        </p:txBody>
      </p:sp>
      <p:sp>
        <p:nvSpPr>
          <p:cNvPr id="325" name="Google Shape;325;p30"/>
          <p:cNvSpPr/>
          <p:nvPr/>
        </p:nvSpPr>
        <p:spPr>
          <a:xfrm>
            <a:off x="7803246" y="1983698"/>
            <a:ext cx="1217405" cy="946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No solution</a:t>
            </a:r>
            <a:endParaRPr sz="1800" dirty="0"/>
          </a:p>
          <a:p>
            <a:pPr marL="0" lvl="0" indent="0" algn="ctr" rtl="0">
              <a:spcBef>
                <a:spcPts val="0"/>
              </a:spcBef>
              <a:spcAft>
                <a:spcPts val="0"/>
              </a:spcAft>
              <a:buNone/>
            </a:pPr>
            <a:r>
              <a:rPr lang="en" sz="1800" dirty="0"/>
              <a:t>(UNSAT)</a:t>
            </a:r>
            <a:endParaRPr sz="1800" dirty="0"/>
          </a:p>
        </p:txBody>
      </p:sp>
      <p:sp>
        <p:nvSpPr>
          <p:cNvPr id="326" name="Google Shape;326;p30"/>
          <p:cNvSpPr/>
          <p:nvPr/>
        </p:nvSpPr>
        <p:spPr>
          <a:xfrm>
            <a:off x="189405" y="1983382"/>
            <a:ext cx="1825059" cy="946499"/>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 states N</a:t>
            </a:r>
          </a:p>
          <a:p>
            <a:pPr marL="0" lvl="0" indent="0" algn="ctr" rtl="0">
              <a:spcBef>
                <a:spcPts val="0"/>
              </a:spcBef>
              <a:spcAft>
                <a:spcPts val="0"/>
              </a:spcAft>
              <a:buNone/>
            </a:pPr>
            <a:r>
              <a:rPr lang="en" sz="1800" dirty="0"/>
              <a:t># transitions R</a:t>
            </a:r>
          </a:p>
        </p:txBody>
      </p:sp>
      <p:cxnSp>
        <p:nvCxnSpPr>
          <p:cNvPr id="328" name="Google Shape;328;p30"/>
          <p:cNvCxnSpPr>
            <a:cxnSpLocks/>
            <a:stCxn id="335" idx="0"/>
            <a:endCxn id="56" idx="2"/>
          </p:cNvCxnSpPr>
          <p:nvPr/>
        </p:nvCxnSpPr>
        <p:spPr>
          <a:xfrm rot="5400000" flipH="1" flipV="1">
            <a:off x="1395273" y="3209505"/>
            <a:ext cx="1902867" cy="1344018"/>
          </a:xfrm>
          <a:prstGeom prst="curvedConnector3">
            <a:avLst>
              <a:gd name="adj1" fmla="val 50000"/>
            </a:avLst>
          </a:prstGeom>
          <a:noFill/>
          <a:ln w="19050" cap="flat" cmpd="sng">
            <a:solidFill>
              <a:srgbClr val="000000"/>
            </a:solidFill>
            <a:prstDash val="solid"/>
            <a:round/>
            <a:headEnd type="none" w="med" len="med"/>
            <a:tailEnd type="triangle" w="med" len="med"/>
          </a:ln>
        </p:spPr>
      </p:cxnSp>
      <p:cxnSp>
        <p:nvCxnSpPr>
          <p:cNvPr id="331" name="Google Shape;331;p30"/>
          <p:cNvCxnSpPr>
            <a:cxnSpLocks/>
            <a:stCxn id="56" idx="3"/>
            <a:endCxn id="333" idx="1"/>
          </p:cNvCxnSpPr>
          <p:nvPr/>
        </p:nvCxnSpPr>
        <p:spPr>
          <a:xfrm>
            <a:off x="3723404" y="2456830"/>
            <a:ext cx="299561" cy="0"/>
          </a:xfrm>
          <a:prstGeom prst="straightConnector1">
            <a:avLst/>
          </a:prstGeom>
          <a:noFill/>
          <a:ln w="19050" cap="flat" cmpd="sng">
            <a:solidFill>
              <a:srgbClr val="000000"/>
            </a:solidFill>
            <a:prstDash val="solid"/>
            <a:round/>
            <a:headEnd type="none" w="med" len="med"/>
            <a:tailEnd type="triangle" w="med" len="med"/>
          </a:ln>
        </p:spPr>
      </p:cxnSp>
      <p:cxnSp>
        <p:nvCxnSpPr>
          <p:cNvPr id="332" name="Google Shape;332;p30"/>
          <p:cNvCxnSpPr>
            <a:cxnSpLocks/>
            <a:stCxn id="324" idx="3"/>
            <a:endCxn id="325" idx="1"/>
          </p:cNvCxnSpPr>
          <p:nvPr/>
        </p:nvCxnSpPr>
        <p:spPr>
          <a:xfrm>
            <a:off x="7603091" y="2456830"/>
            <a:ext cx="200155" cy="118"/>
          </a:xfrm>
          <a:prstGeom prst="curvedConnector3">
            <a:avLst>
              <a:gd name="adj1" fmla="val 50000"/>
            </a:avLst>
          </a:prstGeom>
          <a:noFill/>
          <a:ln w="19050" cap="flat" cmpd="sng">
            <a:solidFill>
              <a:srgbClr val="000000"/>
            </a:solidFill>
            <a:prstDash val="solid"/>
            <a:round/>
            <a:headEnd type="none" w="med" len="med"/>
            <a:tailEnd type="triangle" w="med" len="med"/>
          </a:ln>
        </p:spPr>
      </p:cxnSp>
      <p:sp>
        <p:nvSpPr>
          <p:cNvPr id="333" name="Google Shape;333;p30"/>
          <p:cNvSpPr/>
          <p:nvPr/>
        </p:nvSpPr>
        <p:spPr>
          <a:xfrm>
            <a:off x="4022965" y="1964680"/>
            <a:ext cx="1892561" cy="9843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Constraints ℂ on variables 𝕍 with domains 𝔻</a:t>
            </a:r>
            <a:endParaRPr sz="1800" i="1" dirty="0"/>
          </a:p>
        </p:txBody>
      </p:sp>
      <p:grpSp>
        <p:nvGrpSpPr>
          <p:cNvPr id="120" name="Group 119">
            <a:extLst>
              <a:ext uri="{FF2B5EF4-FFF2-40B4-BE49-F238E27FC236}">
                <a16:creationId xmlns:a16="http://schemas.microsoft.com/office/drawing/2014/main" id="{F7CD64C7-8895-4CFF-AA1D-E72A528626C9}"/>
              </a:ext>
            </a:extLst>
          </p:cNvPr>
          <p:cNvGrpSpPr/>
          <p:nvPr/>
        </p:nvGrpSpPr>
        <p:grpSpPr>
          <a:xfrm>
            <a:off x="672954" y="4832947"/>
            <a:ext cx="2003485" cy="1840231"/>
            <a:chOff x="155802" y="4147540"/>
            <a:chExt cx="1892561" cy="1835195"/>
          </a:xfrm>
        </p:grpSpPr>
        <p:sp>
          <p:nvSpPr>
            <p:cNvPr id="335" name="Google Shape;335;p30"/>
            <p:cNvSpPr/>
            <p:nvPr/>
          </p:nvSpPr>
          <p:spPr>
            <a:xfrm>
              <a:off x="155802" y="4147540"/>
              <a:ext cx="1892561" cy="1835195"/>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dirty="0"/>
                <a:t>Positive t</a:t>
              </a:r>
              <a:r>
                <a:rPr lang="en" sz="1800" u="sng" dirty="0"/>
                <a:t>races</a:t>
              </a:r>
              <a:endParaRPr sz="1800" u="sng" dirty="0"/>
            </a:p>
            <a:p>
              <a:pPr marL="0" lvl="0" indent="0" algn="ctr" rtl="0">
                <a:spcBef>
                  <a:spcPts val="0"/>
                </a:spcBef>
                <a:spcAft>
                  <a:spcPts val="0"/>
                </a:spcAft>
                <a:buNone/>
              </a:pPr>
              <a:endParaRPr sz="1800" dirty="0"/>
            </a:p>
          </p:txBody>
        </p:sp>
        <p:sp>
          <p:nvSpPr>
            <p:cNvPr id="336" name="Google Shape;336;p30"/>
            <p:cNvSpPr/>
            <p:nvPr/>
          </p:nvSpPr>
          <p:spPr>
            <a:xfrm rot="5400000">
              <a:off x="1054320" y="4609185"/>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37" name="Google Shape;337;p30"/>
            <p:cNvSpPr/>
            <p:nvPr/>
          </p:nvSpPr>
          <p:spPr>
            <a:xfrm rot="5400000">
              <a:off x="1159478" y="4987338"/>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38" name="Google Shape;338;p30"/>
            <p:cNvSpPr/>
            <p:nvPr/>
          </p:nvSpPr>
          <p:spPr>
            <a:xfrm rot="5400000">
              <a:off x="1159478" y="5365491"/>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39" name="Google Shape;339;p30"/>
            <p:cNvSpPr/>
            <p:nvPr/>
          </p:nvSpPr>
          <p:spPr>
            <a:xfrm rot="5400000">
              <a:off x="727823" y="5365471"/>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40" name="Google Shape;340;p30"/>
            <p:cNvSpPr/>
            <p:nvPr/>
          </p:nvSpPr>
          <p:spPr>
            <a:xfrm rot="5400000">
              <a:off x="944060" y="4987311"/>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41" name="Google Shape;341;p30"/>
            <p:cNvSpPr/>
            <p:nvPr/>
          </p:nvSpPr>
          <p:spPr>
            <a:xfrm rot="5400000">
              <a:off x="943638" y="5365471"/>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42" name="Google Shape;342;p30"/>
            <p:cNvCxnSpPr>
              <a:stCxn id="336" idx="7"/>
              <a:endCxn id="337" idx="2"/>
            </p:cNvCxnSpPr>
            <p:nvPr/>
          </p:nvCxnSpPr>
          <p:spPr>
            <a:xfrm>
              <a:off x="1191223" y="4743496"/>
              <a:ext cx="52161" cy="234816"/>
            </a:xfrm>
            <a:prstGeom prst="curvedConnector2">
              <a:avLst/>
            </a:prstGeom>
            <a:noFill/>
            <a:ln w="9525" cap="flat" cmpd="sng">
              <a:solidFill>
                <a:srgbClr val="000000"/>
              </a:solidFill>
              <a:prstDash val="solid"/>
              <a:round/>
              <a:headEnd type="none" w="med" len="med"/>
              <a:tailEnd type="triangle" w="med" len="med"/>
            </a:ln>
          </p:spPr>
        </p:cxnSp>
        <p:cxnSp>
          <p:nvCxnSpPr>
            <p:cNvPr id="343" name="Google Shape;343;p30"/>
            <p:cNvCxnSpPr>
              <a:stCxn id="337" idx="6"/>
              <a:endCxn id="338" idx="2"/>
            </p:cNvCxnSpPr>
            <p:nvPr/>
          </p:nvCxnSpPr>
          <p:spPr>
            <a:xfrm rot="16200000" flipH="1">
              <a:off x="1138634" y="5250919"/>
              <a:ext cx="210338" cy="923"/>
            </a:xfrm>
            <a:prstGeom prst="curvedConnector3">
              <a:avLst>
                <a:gd name="adj1" fmla="val 49971"/>
              </a:avLst>
            </a:prstGeom>
            <a:noFill/>
            <a:ln w="9525" cap="flat" cmpd="sng">
              <a:solidFill>
                <a:srgbClr val="000000"/>
              </a:solidFill>
              <a:prstDash val="solid"/>
              <a:round/>
              <a:headEnd type="none" w="med" len="med"/>
              <a:tailEnd type="triangle" w="med" len="med"/>
            </a:ln>
          </p:spPr>
        </p:cxnSp>
        <p:cxnSp>
          <p:nvCxnSpPr>
            <p:cNvPr id="344" name="Google Shape;344;p30"/>
            <p:cNvCxnSpPr>
              <a:stCxn id="336" idx="5"/>
              <a:endCxn id="340" idx="2"/>
            </p:cNvCxnSpPr>
            <p:nvPr/>
          </p:nvCxnSpPr>
          <p:spPr>
            <a:xfrm flipH="1">
              <a:off x="1027906" y="4743496"/>
              <a:ext cx="57239" cy="234816"/>
            </a:xfrm>
            <a:prstGeom prst="curvedConnector2">
              <a:avLst/>
            </a:prstGeom>
            <a:noFill/>
            <a:ln w="9525" cap="flat" cmpd="sng">
              <a:solidFill>
                <a:srgbClr val="000000"/>
              </a:solidFill>
              <a:prstDash val="solid"/>
              <a:round/>
              <a:headEnd type="none" w="med" len="med"/>
              <a:tailEnd type="triangle" w="med" len="med"/>
            </a:ln>
          </p:spPr>
        </p:cxnSp>
        <p:cxnSp>
          <p:nvCxnSpPr>
            <p:cNvPr id="345" name="Google Shape;345;p30"/>
            <p:cNvCxnSpPr>
              <a:stCxn id="340" idx="6"/>
              <a:endCxn id="341" idx="2"/>
            </p:cNvCxnSpPr>
            <p:nvPr/>
          </p:nvCxnSpPr>
          <p:spPr>
            <a:xfrm rot="16200000" flipH="1">
              <a:off x="923216" y="5250892"/>
              <a:ext cx="210338" cy="923"/>
            </a:xfrm>
            <a:prstGeom prst="curvedConnector3">
              <a:avLst>
                <a:gd name="adj1" fmla="val 49972"/>
              </a:avLst>
            </a:prstGeom>
            <a:noFill/>
            <a:ln w="9525" cap="flat" cmpd="sng">
              <a:solidFill>
                <a:srgbClr val="000000"/>
              </a:solidFill>
              <a:prstDash val="solid"/>
              <a:round/>
              <a:headEnd type="none" w="med" len="med"/>
              <a:tailEnd type="triangle" w="med" len="med"/>
            </a:ln>
          </p:spPr>
        </p:cxnSp>
        <p:cxnSp>
          <p:nvCxnSpPr>
            <p:cNvPr id="346" name="Google Shape;346;p30"/>
            <p:cNvCxnSpPr>
              <a:stCxn id="340" idx="5"/>
              <a:endCxn id="339" idx="2"/>
            </p:cNvCxnSpPr>
            <p:nvPr/>
          </p:nvCxnSpPr>
          <p:spPr>
            <a:xfrm flipH="1">
              <a:off x="811476" y="5121623"/>
              <a:ext cx="163408" cy="234816"/>
            </a:xfrm>
            <a:prstGeom prst="curvedConnector2">
              <a:avLst/>
            </a:prstGeom>
            <a:noFill/>
            <a:ln w="9525" cap="flat" cmpd="sng">
              <a:solidFill>
                <a:srgbClr val="000000"/>
              </a:solidFill>
              <a:prstDash val="solid"/>
              <a:round/>
              <a:headEnd type="none" w="med" len="med"/>
              <a:tailEnd type="triangle" w="med" len="med"/>
            </a:ln>
          </p:spPr>
        </p:cxnSp>
        <p:sp>
          <p:nvSpPr>
            <p:cNvPr id="347" name="Google Shape;347;p30"/>
            <p:cNvSpPr/>
            <p:nvPr/>
          </p:nvSpPr>
          <p:spPr>
            <a:xfrm rot="5400000">
              <a:off x="577656" y="5743648"/>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48" name="Google Shape;348;p30"/>
            <p:cNvCxnSpPr>
              <a:stCxn id="339" idx="5"/>
              <a:endCxn id="347" idx="2"/>
            </p:cNvCxnSpPr>
            <p:nvPr/>
          </p:nvCxnSpPr>
          <p:spPr>
            <a:xfrm flipH="1">
              <a:off x="661711" y="5499781"/>
              <a:ext cx="96937" cy="234816"/>
            </a:xfrm>
            <a:prstGeom prst="curvedConnector2">
              <a:avLst/>
            </a:prstGeom>
            <a:noFill/>
            <a:ln w="9525" cap="flat" cmpd="sng">
              <a:solidFill>
                <a:srgbClr val="000000"/>
              </a:solidFill>
              <a:prstDash val="solid"/>
              <a:round/>
              <a:headEnd type="none" w="med" len="med"/>
              <a:tailEnd type="triangle" w="med" len="med"/>
            </a:ln>
          </p:spPr>
        </p:cxnSp>
        <p:sp>
          <p:nvSpPr>
            <p:cNvPr id="349" name="Google Shape;349;p30"/>
            <p:cNvSpPr/>
            <p:nvPr/>
          </p:nvSpPr>
          <p:spPr>
            <a:xfrm rot="5400000">
              <a:off x="1375287" y="5365477"/>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50" name="Google Shape;350;p30"/>
            <p:cNvCxnSpPr>
              <a:stCxn id="337" idx="7"/>
              <a:endCxn id="349" idx="2"/>
            </p:cNvCxnSpPr>
            <p:nvPr/>
          </p:nvCxnSpPr>
          <p:spPr>
            <a:xfrm>
              <a:off x="1296383" y="5121648"/>
              <a:ext cx="162946" cy="234816"/>
            </a:xfrm>
            <a:prstGeom prst="curvedConnector2">
              <a:avLst/>
            </a:prstGeom>
            <a:noFill/>
            <a:ln w="9525" cap="flat" cmpd="sng">
              <a:solidFill>
                <a:srgbClr val="000000"/>
              </a:solidFill>
              <a:prstDash val="solid"/>
              <a:round/>
              <a:headEnd type="none" w="med" len="med"/>
              <a:tailEnd type="triangle" w="med" len="med"/>
            </a:ln>
          </p:spPr>
        </p:cxnSp>
        <p:sp>
          <p:nvSpPr>
            <p:cNvPr id="351" name="Google Shape;351;p30"/>
            <p:cNvSpPr/>
            <p:nvPr/>
          </p:nvSpPr>
          <p:spPr>
            <a:xfrm rot="5400000">
              <a:off x="1159797" y="5743643"/>
              <a:ext cx="167726" cy="150020"/>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52" name="Google Shape;352;p30"/>
            <p:cNvCxnSpPr>
              <a:stCxn id="338" idx="6"/>
              <a:endCxn id="351" idx="2"/>
            </p:cNvCxnSpPr>
            <p:nvPr/>
          </p:nvCxnSpPr>
          <p:spPr>
            <a:xfrm rot="16200000" flipH="1">
              <a:off x="1138634" y="5629072"/>
              <a:ext cx="210338" cy="923"/>
            </a:xfrm>
            <a:prstGeom prst="curvedConnector3">
              <a:avLst>
                <a:gd name="adj1" fmla="val 49971"/>
              </a:avLst>
            </a:prstGeom>
            <a:noFill/>
            <a:ln w="9525" cap="flat" cmpd="sng">
              <a:solidFill>
                <a:srgbClr val="000000"/>
              </a:solidFill>
              <a:prstDash val="solid"/>
              <a:round/>
              <a:headEnd type="none" w="med" len="med"/>
              <a:tailEnd type="triangle" w="med" len="med"/>
            </a:ln>
          </p:spPr>
        </p:cxnSp>
      </p:grpSp>
      <p:cxnSp>
        <p:nvCxnSpPr>
          <p:cNvPr id="353" name="Google Shape;353;p30"/>
          <p:cNvCxnSpPr>
            <a:cxnSpLocks/>
            <a:stCxn id="333" idx="3"/>
            <a:endCxn id="324" idx="1"/>
          </p:cNvCxnSpPr>
          <p:nvPr/>
        </p:nvCxnSpPr>
        <p:spPr>
          <a:xfrm>
            <a:off x="5915526" y="2456830"/>
            <a:ext cx="278911" cy="0"/>
          </a:xfrm>
          <a:prstGeom prst="straightConnector1">
            <a:avLst/>
          </a:prstGeom>
          <a:noFill/>
          <a:ln w="19050" cap="flat" cmpd="sng">
            <a:solidFill>
              <a:srgbClr val="000000"/>
            </a:solidFill>
            <a:prstDash val="solid"/>
            <a:round/>
            <a:headEnd type="none" w="med" len="med"/>
            <a:tailEnd type="triangle" w="med" len="med"/>
          </a:ln>
        </p:spPr>
      </p:cxnSp>
      <p:grpSp>
        <p:nvGrpSpPr>
          <p:cNvPr id="144" name="Group 143">
            <a:extLst>
              <a:ext uri="{FF2B5EF4-FFF2-40B4-BE49-F238E27FC236}">
                <a16:creationId xmlns:a16="http://schemas.microsoft.com/office/drawing/2014/main" id="{0995E3B4-3FAA-42C6-AADC-9B8C9E2544B7}"/>
              </a:ext>
            </a:extLst>
          </p:cNvPr>
          <p:cNvGrpSpPr/>
          <p:nvPr/>
        </p:nvGrpSpPr>
        <p:grpSpPr>
          <a:xfrm>
            <a:off x="6194438" y="3171218"/>
            <a:ext cx="1408653" cy="946029"/>
            <a:chOff x="7612370" y="3386829"/>
            <a:chExt cx="1408654" cy="1084567"/>
          </a:xfrm>
        </p:grpSpPr>
        <p:sp>
          <p:nvSpPr>
            <p:cNvPr id="357" name="Google Shape;357;p30"/>
            <p:cNvSpPr/>
            <p:nvPr/>
          </p:nvSpPr>
          <p:spPr>
            <a:xfrm>
              <a:off x="7612370" y="3386829"/>
              <a:ext cx="1408654" cy="1084567"/>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dirty="0"/>
                <a:t>Automaton</a:t>
              </a:r>
              <a:endParaRPr sz="1800" u="sng" dirty="0"/>
            </a:p>
          </p:txBody>
        </p:sp>
        <p:sp>
          <p:nvSpPr>
            <p:cNvPr id="359" name="Google Shape;359;p30"/>
            <p:cNvSpPr/>
            <p:nvPr/>
          </p:nvSpPr>
          <p:spPr>
            <a:xfrm>
              <a:off x="7941705" y="4063857"/>
              <a:ext cx="131877" cy="125571"/>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60" name="Google Shape;360;p30"/>
            <p:cNvSpPr/>
            <p:nvPr/>
          </p:nvSpPr>
          <p:spPr>
            <a:xfrm>
              <a:off x="8239899" y="3896400"/>
              <a:ext cx="131877" cy="125571"/>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61" name="Google Shape;361;p30"/>
            <p:cNvSpPr/>
            <p:nvPr/>
          </p:nvSpPr>
          <p:spPr>
            <a:xfrm>
              <a:off x="8290869" y="4218745"/>
              <a:ext cx="131877" cy="125571"/>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62" name="Google Shape;362;p30"/>
            <p:cNvCxnSpPr>
              <a:stCxn id="359" idx="7"/>
              <a:endCxn id="360" idx="2"/>
            </p:cNvCxnSpPr>
            <p:nvPr/>
          </p:nvCxnSpPr>
          <p:spPr>
            <a:xfrm rot="16200000">
              <a:off x="8085703" y="3927901"/>
              <a:ext cx="122910" cy="185779"/>
            </a:xfrm>
            <a:prstGeom prst="curvedConnector2">
              <a:avLst/>
            </a:prstGeom>
            <a:noFill/>
            <a:ln w="9525" cap="flat" cmpd="sng">
              <a:solidFill>
                <a:srgbClr val="000000"/>
              </a:solidFill>
              <a:prstDash val="solid"/>
              <a:round/>
              <a:headEnd type="none" w="med" len="med"/>
              <a:tailEnd type="triangle" w="med" len="med"/>
            </a:ln>
          </p:spPr>
        </p:cxnSp>
        <p:cxnSp>
          <p:nvCxnSpPr>
            <p:cNvPr id="363" name="Google Shape;363;p30"/>
            <p:cNvCxnSpPr>
              <a:stCxn id="360" idx="4"/>
              <a:endCxn id="361" idx="0"/>
            </p:cNvCxnSpPr>
            <p:nvPr/>
          </p:nvCxnSpPr>
          <p:spPr>
            <a:xfrm rot="16200000" flipH="1">
              <a:off x="8232914" y="4094894"/>
              <a:ext cx="196870" cy="51024"/>
            </a:xfrm>
            <a:prstGeom prst="curvedConnector3">
              <a:avLst>
                <a:gd name="adj1" fmla="val 49976"/>
              </a:avLst>
            </a:prstGeom>
            <a:noFill/>
            <a:ln w="9525" cap="flat" cmpd="sng">
              <a:solidFill>
                <a:srgbClr val="000000"/>
              </a:solidFill>
              <a:prstDash val="solid"/>
              <a:round/>
              <a:headEnd type="none" w="med" len="med"/>
              <a:tailEnd type="triangle" w="med" len="med"/>
            </a:ln>
          </p:spPr>
        </p:cxnSp>
        <p:cxnSp>
          <p:nvCxnSpPr>
            <p:cNvPr id="364" name="Google Shape;364;p30"/>
            <p:cNvCxnSpPr>
              <a:stCxn id="361" idx="2"/>
              <a:endCxn id="359" idx="5"/>
            </p:cNvCxnSpPr>
            <p:nvPr/>
          </p:nvCxnSpPr>
          <p:spPr>
            <a:xfrm rot="10800000">
              <a:off x="8054066" y="4171124"/>
              <a:ext cx="236802" cy="110407"/>
            </a:xfrm>
            <a:prstGeom prst="curvedConnector2">
              <a:avLst/>
            </a:prstGeom>
            <a:noFill/>
            <a:ln w="9525" cap="flat" cmpd="sng">
              <a:solidFill>
                <a:srgbClr val="000000"/>
              </a:solidFill>
              <a:prstDash val="solid"/>
              <a:round/>
              <a:headEnd type="none" w="med" len="med"/>
              <a:tailEnd type="triangle" w="med" len="med"/>
            </a:ln>
          </p:spPr>
        </p:cxnSp>
        <p:sp>
          <p:nvSpPr>
            <p:cNvPr id="365" name="Google Shape;365;p30"/>
            <p:cNvSpPr/>
            <p:nvPr/>
          </p:nvSpPr>
          <p:spPr>
            <a:xfrm>
              <a:off x="8538846" y="4021971"/>
              <a:ext cx="131877" cy="125571"/>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366" name="Google Shape;366;p30"/>
            <p:cNvCxnSpPr>
              <a:stCxn id="360" idx="6"/>
              <a:endCxn id="365" idx="1"/>
            </p:cNvCxnSpPr>
            <p:nvPr/>
          </p:nvCxnSpPr>
          <p:spPr>
            <a:xfrm>
              <a:off x="8371776" y="3959186"/>
              <a:ext cx="186302" cy="81408"/>
            </a:xfrm>
            <a:prstGeom prst="curvedConnector2">
              <a:avLst/>
            </a:prstGeom>
            <a:noFill/>
            <a:ln w="9525" cap="flat" cmpd="sng">
              <a:solidFill>
                <a:srgbClr val="000000"/>
              </a:solidFill>
              <a:prstDash val="solid"/>
              <a:round/>
              <a:headEnd type="none" w="med" len="med"/>
              <a:tailEnd type="triangle" w="med" len="med"/>
            </a:ln>
          </p:spPr>
        </p:cxnSp>
        <p:cxnSp>
          <p:nvCxnSpPr>
            <p:cNvPr id="367" name="Google Shape;367;p30"/>
            <p:cNvCxnSpPr>
              <a:stCxn id="365" idx="4"/>
              <a:endCxn id="361" idx="6"/>
            </p:cNvCxnSpPr>
            <p:nvPr/>
          </p:nvCxnSpPr>
          <p:spPr>
            <a:xfrm rot="5400000">
              <a:off x="8446684" y="4123526"/>
              <a:ext cx="134084" cy="182115"/>
            </a:xfrm>
            <a:prstGeom prst="curvedConnector2">
              <a:avLst/>
            </a:prstGeom>
            <a:noFill/>
            <a:ln w="9525" cap="flat" cmpd="sng">
              <a:solidFill>
                <a:srgbClr val="000000"/>
              </a:solidFill>
              <a:prstDash val="solid"/>
              <a:round/>
              <a:headEnd type="none" w="med" len="med"/>
              <a:tailEnd type="triangle" w="med" len="med"/>
            </a:ln>
          </p:spPr>
        </p:cxnSp>
        <p:cxnSp>
          <p:nvCxnSpPr>
            <p:cNvPr id="368" name="Google Shape;368;p30"/>
            <p:cNvCxnSpPr>
              <a:stCxn id="365" idx="2"/>
              <a:endCxn id="360" idx="5"/>
            </p:cNvCxnSpPr>
            <p:nvPr/>
          </p:nvCxnSpPr>
          <p:spPr>
            <a:xfrm rot="10800000">
              <a:off x="8352544" y="4003348"/>
              <a:ext cx="186302" cy="81408"/>
            </a:xfrm>
            <a:prstGeom prst="curvedConnector2">
              <a:avLst/>
            </a:prstGeom>
            <a:noFill/>
            <a:ln w="9525" cap="flat" cmpd="sng">
              <a:solidFill>
                <a:srgbClr val="000000"/>
              </a:solidFill>
              <a:prstDash val="solid"/>
              <a:round/>
              <a:headEnd type="none" w="med" len="med"/>
              <a:tailEnd type="triangle" w="med" len="med"/>
            </a:ln>
          </p:spPr>
        </p:cxnSp>
      </p:grpSp>
      <p:sp>
        <p:nvSpPr>
          <p:cNvPr id="56" name="Google Shape;327;p30">
            <a:extLst>
              <a:ext uri="{FF2B5EF4-FFF2-40B4-BE49-F238E27FC236}">
                <a16:creationId xmlns:a16="http://schemas.microsoft.com/office/drawing/2014/main" id="{29D7BE83-4673-4E5D-B9C4-72B3518FF374}"/>
              </a:ext>
            </a:extLst>
          </p:cNvPr>
          <p:cNvSpPr/>
          <p:nvPr/>
        </p:nvSpPr>
        <p:spPr>
          <a:xfrm>
            <a:off x="2314026" y="1983580"/>
            <a:ext cx="1409378" cy="946500"/>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Translation function</a:t>
            </a:r>
            <a:endParaRPr sz="1800" dirty="0"/>
          </a:p>
        </p:txBody>
      </p:sp>
      <p:cxnSp>
        <p:nvCxnSpPr>
          <p:cNvPr id="14" name="Connector: Elbow 13">
            <a:extLst>
              <a:ext uri="{FF2B5EF4-FFF2-40B4-BE49-F238E27FC236}">
                <a16:creationId xmlns:a16="http://schemas.microsoft.com/office/drawing/2014/main" id="{B5F2A7EC-F81E-4480-909B-8609868B9E5E}"/>
              </a:ext>
            </a:extLst>
          </p:cNvPr>
          <p:cNvCxnSpPr>
            <a:cxnSpLocks/>
            <a:stCxn id="325" idx="0"/>
            <a:endCxn id="326" idx="0"/>
          </p:cNvCxnSpPr>
          <p:nvPr/>
        </p:nvCxnSpPr>
        <p:spPr>
          <a:xfrm rot="16200000" flipV="1">
            <a:off x="4756784" y="-1671467"/>
            <a:ext cx="316" cy="7310014"/>
          </a:xfrm>
          <a:prstGeom prst="bentConnector3">
            <a:avLst>
              <a:gd name="adj1" fmla="val 228936392"/>
            </a:avLst>
          </a:prstGeom>
          <a:ln w="127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5D3139C-23C1-4E57-95E7-9F2DBD454FCA}"/>
              </a:ext>
            </a:extLst>
          </p:cNvPr>
          <p:cNvSpPr txBox="1"/>
          <p:nvPr/>
        </p:nvSpPr>
        <p:spPr>
          <a:xfrm>
            <a:off x="1055235" y="1374929"/>
            <a:ext cx="1365385" cy="369332"/>
          </a:xfrm>
          <a:prstGeom prst="rect">
            <a:avLst/>
          </a:prstGeom>
          <a:noFill/>
        </p:spPr>
        <p:txBody>
          <a:bodyPr wrap="square" rtlCol="0">
            <a:spAutoFit/>
          </a:bodyPr>
          <a:lstStyle/>
          <a:p>
            <a:r>
              <a:rPr lang="en-US" sz="1800" dirty="0"/>
              <a:t>increase</a:t>
            </a:r>
          </a:p>
        </p:txBody>
      </p:sp>
      <p:sp>
        <p:nvSpPr>
          <p:cNvPr id="69" name="Google Shape;327;p30">
            <a:extLst>
              <a:ext uri="{FF2B5EF4-FFF2-40B4-BE49-F238E27FC236}">
                <a16:creationId xmlns:a16="http://schemas.microsoft.com/office/drawing/2014/main" id="{D4941F68-F8A9-48BF-BD46-4583C937537C}"/>
              </a:ext>
            </a:extLst>
          </p:cNvPr>
          <p:cNvSpPr/>
          <p:nvPr/>
        </p:nvSpPr>
        <p:spPr>
          <a:xfrm>
            <a:off x="6194438" y="4445436"/>
            <a:ext cx="1408653" cy="551442"/>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Verification</a:t>
            </a:r>
            <a:endParaRPr sz="1800" dirty="0"/>
          </a:p>
        </p:txBody>
      </p:sp>
      <p:sp>
        <p:nvSpPr>
          <p:cNvPr id="70" name="Google Shape;327;p30">
            <a:extLst>
              <a:ext uri="{FF2B5EF4-FFF2-40B4-BE49-F238E27FC236}">
                <a16:creationId xmlns:a16="http://schemas.microsoft.com/office/drawing/2014/main" id="{335B4EE5-4EB4-4325-9573-02C2C50D0151}"/>
              </a:ext>
            </a:extLst>
          </p:cNvPr>
          <p:cNvSpPr/>
          <p:nvPr/>
        </p:nvSpPr>
        <p:spPr>
          <a:xfrm>
            <a:off x="8072014" y="5474517"/>
            <a:ext cx="998362" cy="551442"/>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Done.</a:t>
            </a:r>
            <a:endParaRPr sz="1800" dirty="0"/>
          </a:p>
        </p:txBody>
      </p:sp>
      <p:cxnSp>
        <p:nvCxnSpPr>
          <p:cNvPr id="76" name="Google Shape;353;p30">
            <a:extLst>
              <a:ext uri="{FF2B5EF4-FFF2-40B4-BE49-F238E27FC236}">
                <a16:creationId xmlns:a16="http://schemas.microsoft.com/office/drawing/2014/main" id="{E12FF38E-2BF1-429D-9CDA-09C8EE1E2001}"/>
              </a:ext>
            </a:extLst>
          </p:cNvPr>
          <p:cNvCxnSpPr>
            <a:cxnSpLocks/>
            <a:stCxn id="357" idx="2"/>
            <a:endCxn id="69" idx="0"/>
          </p:cNvCxnSpPr>
          <p:nvPr/>
        </p:nvCxnSpPr>
        <p:spPr>
          <a:xfrm>
            <a:off x="6898765" y="4117247"/>
            <a:ext cx="0" cy="328189"/>
          </a:xfrm>
          <a:prstGeom prst="straightConnector1">
            <a:avLst/>
          </a:prstGeom>
          <a:noFill/>
          <a:ln w="19050" cap="flat" cmpd="sng">
            <a:solidFill>
              <a:srgbClr val="000000"/>
            </a:solidFill>
            <a:prstDash val="solid"/>
            <a:round/>
            <a:headEnd type="none" w="med" len="med"/>
            <a:tailEnd type="triangle" w="med" len="med"/>
          </a:ln>
        </p:spPr>
      </p:cxnSp>
      <p:sp>
        <p:nvSpPr>
          <p:cNvPr id="91" name="Google Shape;327;p30">
            <a:extLst>
              <a:ext uri="{FF2B5EF4-FFF2-40B4-BE49-F238E27FC236}">
                <a16:creationId xmlns:a16="http://schemas.microsoft.com/office/drawing/2014/main" id="{ACE63F78-8934-4F0A-8C92-68413B73727E}"/>
              </a:ext>
            </a:extLst>
          </p:cNvPr>
          <p:cNvSpPr/>
          <p:nvPr/>
        </p:nvSpPr>
        <p:spPr>
          <a:xfrm>
            <a:off x="6200191" y="5477639"/>
            <a:ext cx="1402900" cy="551442"/>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Counter-</a:t>
            </a:r>
          </a:p>
          <a:p>
            <a:pPr marL="0" lvl="0" indent="0" algn="ctr" rtl="0">
              <a:spcBef>
                <a:spcPts val="0"/>
              </a:spcBef>
              <a:spcAft>
                <a:spcPts val="0"/>
              </a:spcAft>
              <a:buNone/>
            </a:pPr>
            <a:r>
              <a:rPr lang="en-US" sz="1800" dirty="0"/>
              <a:t>example</a:t>
            </a:r>
            <a:endParaRPr sz="1800" dirty="0"/>
          </a:p>
        </p:txBody>
      </p:sp>
      <p:grpSp>
        <p:nvGrpSpPr>
          <p:cNvPr id="2" name="Group 1">
            <a:extLst>
              <a:ext uri="{FF2B5EF4-FFF2-40B4-BE49-F238E27FC236}">
                <a16:creationId xmlns:a16="http://schemas.microsoft.com/office/drawing/2014/main" id="{495B4350-292D-4996-8DB0-20A4CAE06935}"/>
              </a:ext>
            </a:extLst>
          </p:cNvPr>
          <p:cNvGrpSpPr/>
          <p:nvPr/>
        </p:nvGrpSpPr>
        <p:grpSpPr>
          <a:xfrm>
            <a:off x="3380766" y="4832947"/>
            <a:ext cx="2003485" cy="1840825"/>
            <a:chOff x="3380766" y="4832947"/>
            <a:chExt cx="2003485" cy="1840825"/>
          </a:xfrm>
        </p:grpSpPr>
        <p:sp>
          <p:nvSpPr>
            <p:cNvPr id="93" name="Google Shape;335;p30">
              <a:extLst>
                <a:ext uri="{FF2B5EF4-FFF2-40B4-BE49-F238E27FC236}">
                  <a16:creationId xmlns:a16="http://schemas.microsoft.com/office/drawing/2014/main" id="{99D98E13-26A0-4E74-9040-549D60B63678}"/>
                </a:ext>
              </a:extLst>
            </p:cNvPr>
            <p:cNvSpPr/>
            <p:nvPr/>
          </p:nvSpPr>
          <p:spPr>
            <a:xfrm>
              <a:off x="3380766" y="4832947"/>
              <a:ext cx="2003485" cy="1840825"/>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dirty="0"/>
                <a:t>Negative t</a:t>
              </a:r>
              <a:r>
                <a:rPr lang="en" sz="1800" u="sng" dirty="0"/>
                <a:t>races</a:t>
              </a:r>
              <a:endParaRPr sz="1800" u="sng" dirty="0"/>
            </a:p>
            <a:p>
              <a:pPr marL="0" lvl="0" indent="0" algn="ctr" rtl="0">
                <a:spcBef>
                  <a:spcPts val="0"/>
                </a:spcBef>
                <a:spcAft>
                  <a:spcPts val="0"/>
                </a:spcAft>
                <a:buNone/>
              </a:pPr>
              <a:endParaRPr sz="1800" dirty="0"/>
            </a:p>
          </p:txBody>
        </p:sp>
        <p:sp>
          <p:nvSpPr>
            <p:cNvPr id="94" name="Google Shape;336;p30">
              <a:extLst>
                <a:ext uri="{FF2B5EF4-FFF2-40B4-BE49-F238E27FC236}">
                  <a16:creationId xmlns:a16="http://schemas.microsoft.com/office/drawing/2014/main" id="{B8DD000D-B919-475E-AB85-643341B55283}"/>
                </a:ext>
              </a:extLst>
            </p:cNvPr>
            <p:cNvSpPr/>
            <p:nvPr/>
          </p:nvSpPr>
          <p:spPr>
            <a:xfrm rot="5400000">
              <a:off x="5064845" y="5283794"/>
              <a:ext cx="168550" cy="152243"/>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95" name="Google Shape;337;p30">
              <a:extLst>
                <a:ext uri="{FF2B5EF4-FFF2-40B4-BE49-F238E27FC236}">
                  <a16:creationId xmlns:a16="http://schemas.microsoft.com/office/drawing/2014/main" id="{7605C2C9-FD53-443E-9DF1-045DB111AD8E}"/>
                </a:ext>
              </a:extLst>
            </p:cNvPr>
            <p:cNvSpPr/>
            <p:nvPr/>
          </p:nvSpPr>
          <p:spPr>
            <a:xfrm rot="5400000">
              <a:off x="5064801" y="5667084"/>
              <a:ext cx="168550" cy="152243"/>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96" name="Google Shape;338;p30">
              <a:extLst>
                <a:ext uri="{FF2B5EF4-FFF2-40B4-BE49-F238E27FC236}">
                  <a16:creationId xmlns:a16="http://schemas.microsoft.com/office/drawing/2014/main" id="{25BF4D93-4B01-4E4E-99D0-F50E4F5847BF}"/>
                </a:ext>
              </a:extLst>
            </p:cNvPr>
            <p:cNvSpPr/>
            <p:nvPr/>
          </p:nvSpPr>
          <p:spPr>
            <a:xfrm rot="5400000">
              <a:off x="5064801" y="6047094"/>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97" name="Google Shape;339;p30">
              <a:extLst>
                <a:ext uri="{FF2B5EF4-FFF2-40B4-BE49-F238E27FC236}">
                  <a16:creationId xmlns:a16="http://schemas.microsoft.com/office/drawing/2014/main" id="{545E26DB-0DE2-43EB-A117-D49BAD661211}"/>
                </a:ext>
              </a:extLst>
            </p:cNvPr>
            <p:cNvSpPr/>
            <p:nvPr/>
          </p:nvSpPr>
          <p:spPr>
            <a:xfrm rot="5400000">
              <a:off x="4626752" y="6047075"/>
              <a:ext cx="168550" cy="152243"/>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98" name="Google Shape;340;p30">
              <a:extLst>
                <a:ext uri="{FF2B5EF4-FFF2-40B4-BE49-F238E27FC236}">
                  <a16:creationId xmlns:a16="http://schemas.microsoft.com/office/drawing/2014/main" id="{FFC10BE5-E91F-482F-8A35-F413B56B4DFB}"/>
                </a:ext>
              </a:extLst>
            </p:cNvPr>
            <p:cNvSpPr/>
            <p:nvPr/>
          </p:nvSpPr>
          <p:spPr>
            <a:xfrm rot="5400000">
              <a:off x="4846193" y="5667056"/>
              <a:ext cx="168550" cy="152243"/>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99" name="Google Shape;341;p30">
              <a:extLst>
                <a:ext uri="{FF2B5EF4-FFF2-40B4-BE49-F238E27FC236}">
                  <a16:creationId xmlns:a16="http://schemas.microsoft.com/office/drawing/2014/main" id="{728077E8-B702-45F1-8664-8FFDAEA1492E}"/>
                </a:ext>
              </a:extLst>
            </p:cNvPr>
            <p:cNvSpPr/>
            <p:nvPr/>
          </p:nvSpPr>
          <p:spPr>
            <a:xfrm rot="5400000">
              <a:off x="4845763" y="6047075"/>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101" name="Google Shape;343;p30">
              <a:extLst>
                <a:ext uri="{FF2B5EF4-FFF2-40B4-BE49-F238E27FC236}">
                  <a16:creationId xmlns:a16="http://schemas.microsoft.com/office/drawing/2014/main" id="{923D7AFC-B365-430C-8F85-2FB4213ED5FA}"/>
                </a:ext>
              </a:extLst>
            </p:cNvPr>
            <p:cNvCxnSpPr>
              <a:stCxn id="95" idx="6"/>
              <a:endCxn id="96" idx="2"/>
            </p:cNvCxnSpPr>
            <p:nvPr/>
          </p:nvCxnSpPr>
          <p:spPr>
            <a:xfrm rot="16200000" flipH="1">
              <a:off x="5043860" y="5932698"/>
              <a:ext cx="211371" cy="937"/>
            </a:xfrm>
            <a:prstGeom prst="curvedConnector3">
              <a:avLst>
                <a:gd name="adj1" fmla="val 49971"/>
              </a:avLst>
            </a:prstGeom>
            <a:noFill/>
            <a:ln w="9525" cap="flat" cmpd="sng">
              <a:solidFill>
                <a:srgbClr val="000000"/>
              </a:solidFill>
              <a:prstDash val="solid"/>
              <a:round/>
              <a:headEnd type="none" w="med" len="med"/>
              <a:tailEnd type="triangle" w="med" len="med"/>
            </a:ln>
          </p:spPr>
        </p:cxnSp>
        <p:cxnSp>
          <p:nvCxnSpPr>
            <p:cNvPr id="102" name="Google Shape;344;p30">
              <a:extLst>
                <a:ext uri="{FF2B5EF4-FFF2-40B4-BE49-F238E27FC236}">
                  <a16:creationId xmlns:a16="http://schemas.microsoft.com/office/drawing/2014/main" id="{9720A54B-9A25-43A5-87FD-638C20504019}"/>
                </a:ext>
              </a:extLst>
            </p:cNvPr>
            <p:cNvCxnSpPr>
              <a:stCxn id="94" idx="5"/>
              <a:endCxn id="98" idx="2"/>
            </p:cNvCxnSpPr>
            <p:nvPr/>
          </p:nvCxnSpPr>
          <p:spPr>
            <a:xfrm rot="10800000" flipV="1">
              <a:off x="4930469" y="5419507"/>
              <a:ext cx="164825" cy="239396"/>
            </a:xfrm>
            <a:prstGeom prst="curvedConnector2">
              <a:avLst/>
            </a:prstGeom>
            <a:noFill/>
            <a:ln w="9525" cap="flat" cmpd="sng">
              <a:solidFill>
                <a:srgbClr val="000000"/>
              </a:solidFill>
              <a:prstDash val="solid"/>
              <a:round/>
              <a:headEnd type="none" w="med" len="med"/>
              <a:tailEnd type="triangle" w="med" len="med"/>
            </a:ln>
          </p:spPr>
        </p:cxnSp>
        <p:cxnSp>
          <p:nvCxnSpPr>
            <p:cNvPr id="103" name="Google Shape;345;p30">
              <a:extLst>
                <a:ext uri="{FF2B5EF4-FFF2-40B4-BE49-F238E27FC236}">
                  <a16:creationId xmlns:a16="http://schemas.microsoft.com/office/drawing/2014/main" id="{B4293752-DBA3-4425-8138-2021964ADD0A}"/>
                </a:ext>
              </a:extLst>
            </p:cNvPr>
            <p:cNvCxnSpPr>
              <a:stCxn id="98" idx="6"/>
              <a:endCxn id="99" idx="2"/>
            </p:cNvCxnSpPr>
            <p:nvPr/>
          </p:nvCxnSpPr>
          <p:spPr>
            <a:xfrm rot="16200000" flipH="1">
              <a:off x="4825251" y="5932671"/>
              <a:ext cx="211371" cy="937"/>
            </a:xfrm>
            <a:prstGeom prst="curvedConnector3">
              <a:avLst>
                <a:gd name="adj1" fmla="val 49972"/>
              </a:avLst>
            </a:prstGeom>
            <a:noFill/>
            <a:ln w="9525" cap="flat" cmpd="sng">
              <a:solidFill>
                <a:srgbClr val="000000"/>
              </a:solidFill>
              <a:prstDash val="solid"/>
              <a:round/>
              <a:headEnd type="none" w="med" len="med"/>
              <a:tailEnd type="triangle" w="med" len="med"/>
            </a:ln>
          </p:spPr>
        </p:cxnSp>
        <p:cxnSp>
          <p:nvCxnSpPr>
            <p:cNvPr id="104" name="Google Shape;346;p30">
              <a:extLst>
                <a:ext uri="{FF2B5EF4-FFF2-40B4-BE49-F238E27FC236}">
                  <a16:creationId xmlns:a16="http://schemas.microsoft.com/office/drawing/2014/main" id="{3EE69BC0-FB8B-4D22-8C22-3B327844C6BF}"/>
                </a:ext>
              </a:extLst>
            </p:cNvPr>
            <p:cNvCxnSpPr>
              <a:stCxn id="98" idx="5"/>
              <a:endCxn id="97" idx="2"/>
            </p:cNvCxnSpPr>
            <p:nvPr/>
          </p:nvCxnSpPr>
          <p:spPr>
            <a:xfrm flipH="1">
              <a:off x="4710814" y="5802771"/>
              <a:ext cx="165827" cy="235970"/>
            </a:xfrm>
            <a:prstGeom prst="curvedConnector2">
              <a:avLst/>
            </a:prstGeom>
            <a:noFill/>
            <a:ln w="9525" cap="flat" cmpd="sng">
              <a:solidFill>
                <a:srgbClr val="000000"/>
              </a:solidFill>
              <a:prstDash val="solid"/>
              <a:round/>
              <a:headEnd type="none" w="med" len="med"/>
              <a:tailEnd type="triangle" w="med" len="med"/>
            </a:ln>
          </p:spPr>
        </p:cxnSp>
        <p:sp>
          <p:nvSpPr>
            <p:cNvPr id="105" name="Google Shape;347;p30">
              <a:extLst>
                <a:ext uri="{FF2B5EF4-FFF2-40B4-BE49-F238E27FC236}">
                  <a16:creationId xmlns:a16="http://schemas.microsoft.com/office/drawing/2014/main" id="{B83F487D-9EA5-4815-AC5F-8811BEFEC52E}"/>
                </a:ext>
              </a:extLst>
            </p:cNvPr>
            <p:cNvSpPr/>
            <p:nvPr/>
          </p:nvSpPr>
          <p:spPr>
            <a:xfrm rot="5400000">
              <a:off x="4474360" y="6427110"/>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106" name="Google Shape;348;p30">
              <a:extLst>
                <a:ext uri="{FF2B5EF4-FFF2-40B4-BE49-F238E27FC236}">
                  <a16:creationId xmlns:a16="http://schemas.microsoft.com/office/drawing/2014/main" id="{84DD041E-0C01-409F-94D8-30462CB9431C}"/>
                </a:ext>
              </a:extLst>
            </p:cNvPr>
            <p:cNvCxnSpPr>
              <a:stCxn id="97" idx="5"/>
              <a:endCxn id="105" idx="2"/>
            </p:cNvCxnSpPr>
            <p:nvPr/>
          </p:nvCxnSpPr>
          <p:spPr>
            <a:xfrm flipH="1">
              <a:off x="4558829" y="6182788"/>
              <a:ext cx="98374" cy="235970"/>
            </a:xfrm>
            <a:prstGeom prst="curvedConnector2">
              <a:avLst/>
            </a:prstGeom>
            <a:noFill/>
            <a:ln w="9525" cap="flat" cmpd="sng">
              <a:solidFill>
                <a:srgbClr val="000000"/>
              </a:solidFill>
              <a:prstDash val="solid"/>
              <a:round/>
              <a:headEnd type="none" w="med" len="med"/>
              <a:tailEnd type="triangle" w="med" len="med"/>
            </a:ln>
          </p:spPr>
        </p:cxnSp>
        <p:sp>
          <p:nvSpPr>
            <p:cNvPr id="109" name="Google Shape;351;p30">
              <a:extLst>
                <a:ext uri="{FF2B5EF4-FFF2-40B4-BE49-F238E27FC236}">
                  <a16:creationId xmlns:a16="http://schemas.microsoft.com/office/drawing/2014/main" id="{DAB3FFEC-0A3C-448D-AD74-1DD21C86EDD6}"/>
                </a:ext>
              </a:extLst>
            </p:cNvPr>
            <p:cNvSpPr/>
            <p:nvPr/>
          </p:nvSpPr>
          <p:spPr>
            <a:xfrm rot="5400000">
              <a:off x="5065124" y="6427105"/>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110" name="Google Shape;352;p30">
              <a:extLst>
                <a:ext uri="{FF2B5EF4-FFF2-40B4-BE49-F238E27FC236}">
                  <a16:creationId xmlns:a16="http://schemas.microsoft.com/office/drawing/2014/main" id="{7C40FDAD-2035-417A-A920-DC11D0558338}"/>
                </a:ext>
              </a:extLst>
            </p:cNvPr>
            <p:cNvCxnSpPr>
              <a:stCxn id="96" idx="6"/>
              <a:endCxn id="109" idx="2"/>
            </p:cNvCxnSpPr>
            <p:nvPr/>
          </p:nvCxnSpPr>
          <p:spPr>
            <a:xfrm rot="16200000" flipH="1">
              <a:off x="5043860" y="6312709"/>
              <a:ext cx="211371" cy="937"/>
            </a:xfrm>
            <a:prstGeom prst="curvedConnector3">
              <a:avLst>
                <a:gd name="adj1" fmla="val 49971"/>
              </a:avLst>
            </a:prstGeom>
            <a:noFill/>
            <a:ln w="9525" cap="flat" cmpd="sng">
              <a:solidFill>
                <a:srgbClr val="000000"/>
              </a:solidFill>
              <a:prstDash val="solid"/>
              <a:round/>
              <a:headEnd type="none" w="med" len="med"/>
              <a:tailEnd type="triangle" w="med" len="med"/>
            </a:ln>
          </p:spPr>
        </p:cxnSp>
        <p:cxnSp>
          <p:nvCxnSpPr>
            <p:cNvPr id="123" name="Google Shape;343;p30">
              <a:extLst>
                <a:ext uri="{FF2B5EF4-FFF2-40B4-BE49-F238E27FC236}">
                  <a16:creationId xmlns:a16="http://schemas.microsoft.com/office/drawing/2014/main" id="{733C77DF-C14A-4A4C-A09D-0E4E7011A26E}"/>
                </a:ext>
              </a:extLst>
            </p:cNvPr>
            <p:cNvCxnSpPr>
              <a:cxnSpLocks/>
              <a:stCxn id="94" idx="6"/>
            </p:cNvCxnSpPr>
            <p:nvPr/>
          </p:nvCxnSpPr>
          <p:spPr>
            <a:xfrm rot="16200000" flipH="1">
              <a:off x="5043390" y="5549921"/>
              <a:ext cx="211464" cy="3"/>
            </a:xfrm>
            <a:prstGeom prst="curvedConnector3">
              <a:avLst>
                <a:gd name="adj1" fmla="val 50000"/>
              </a:avLst>
            </a:prstGeom>
            <a:noFill/>
            <a:ln w="9525" cap="flat" cmpd="sng">
              <a:solidFill>
                <a:srgbClr val="000000"/>
              </a:solidFill>
              <a:prstDash val="solid"/>
              <a:round/>
              <a:headEnd type="none" w="med" len="med"/>
              <a:tailEnd type="triangle" w="med" len="med"/>
            </a:ln>
          </p:spPr>
        </p:cxnSp>
        <p:sp>
          <p:nvSpPr>
            <p:cNvPr id="126" name="Google Shape;347;p30">
              <a:extLst>
                <a:ext uri="{FF2B5EF4-FFF2-40B4-BE49-F238E27FC236}">
                  <a16:creationId xmlns:a16="http://schemas.microsoft.com/office/drawing/2014/main" id="{E395BAC7-A642-4E4A-8C97-C9FD1F680CAE}"/>
                </a:ext>
              </a:extLst>
            </p:cNvPr>
            <p:cNvSpPr/>
            <p:nvPr/>
          </p:nvSpPr>
          <p:spPr>
            <a:xfrm rot="5400000">
              <a:off x="4207838" y="6426911"/>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27" name="Google Shape;347;p30">
              <a:extLst>
                <a:ext uri="{FF2B5EF4-FFF2-40B4-BE49-F238E27FC236}">
                  <a16:creationId xmlns:a16="http://schemas.microsoft.com/office/drawing/2014/main" id="{760C47E2-90A9-4E2E-98AF-D60772F953FB}"/>
                </a:ext>
              </a:extLst>
            </p:cNvPr>
            <p:cNvSpPr/>
            <p:nvPr/>
          </p:nvSpPr>
          <p:spPr>
            <a:xfrm rot="5400000">
              <a:off x="3921509" y="6426911"/>
              <a:ext cx="168550" cy="152243"/>
            </a:xfrm>
            <a:prstGeom prst="ellipse">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28" name="Google Shape;347;p30">
              <a:extLst>
                <a:ext uri="{FF2B5EF4-FFF2-40B4-BE49-F238E27FC236}">
                  <a16:creationId xmlns:a16="http://schemas.microsoft.com/office/drawing/2014/main" id="{5FD185DC-22E6-4DF2-BB67-374742D5C2D5}"/>
                </a:ext>
              </a:extLst>
            </p:cNvPr>
            <p:cNvSpPr/>
            <p:nvPr/>
          </p:nvSpPr>
          <p:spPr>
            <a:xfrm rot="5400000">
              <a:off x="3619551" y="6426911"/>
              <a:ext cx="168550" cy="152243"/>
            </a:xfrm>
            <a:prstGeom prst="ellipse">
              <a:avLst/>
            </a:prstGeom>
            <a:solidFill>
              <a:srgbClr val="00B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0" name="Google Shape;347;p30">
              <a:extLst>
                <a:ext uri="{FF2B5EF4-FFF2-40B4-BE49-F238E27FC236}">
                  <a16:creationId xmlns:a16="http://schemas.microsoft.com/office/drawing/2014/main" id="{4D7F536D-0490-45F1-A9F1-CA7C91CB6D6C}"/>
                </a:ext>
              </a:extLst>
            </p:cNvPr>
            <p:cNvSpPr/>
            <p:nvPr/>
          </p:nvSpPr>
          <p:spPr>
            <a:xfrm rot="5400000">
              <a:off x="4217468" y="6079534"/>
              <a:ext cx="168550" cy="152243"/>
            </a:xfrm>
            <a:prstGeom prst="ellipse">
              <a:avLst/>
            </a:prstGeom>
            <a:solidFill>
              <a:srgbClr val="00B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32" name="Google Shape;347;p30">
              <a:extLst>
                <a:ext uri="{FF2B5EF4-FFF2-40B4-BE49-F238E27FC236}">
                  <a16:creationId xmlns:a16="http://schemas.microsoft.com/office/drawing/2014/main" id="{D2E0B215-8784-4D40-B7AF-E24027D7F61C}"/>
                </a:ext>
              </a:extLst>
            </p:cNvPr>
            <p:cNvSpPr/>
            <p:nvPr/>
          </p:nvSpPr>
          <p:spPr>
            <a:xfrm rot="5400000">
              <a:off x="4532586" y="5667056"/>
              <a:ext cx="168550" cy="152243"/>
            </a:xfrm>
            <a:prstGeom prst="ellipse">
              <a:avLst/>
            </a:prstGeom>
            <a:solidFill>
              <a:srgbClr val="00B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133" name="Google Shape;343;p30">
              <a:extLst>
                <a:ext uri="{FF2B5EF4-FFF2-40B4-BE49-F238E27FC236}">
                  <a16:creationId xmlns:a16="http://schemas.microsoft.com/office/drawing/2014/main" id="{6F155D8F-9161-48CB-8C2E-172B81B43256}"/>
                </a:ext>
              </a:extLst>
            </p:cNvPr>
            <p:cNvCxnSpPr>
              <a:cxnSpLocks/>
              <a:stCxn id="94" idx="4"/>
              <a:endCxn id="132" idx="1"/>
            </p:cNvCxnSpPr>
            <p:nvPr/>
          </p:nvCxnSpPr>
          <p:spPr>
            <a:xfrm rot="10800000" flipV="1">
              <a:off x="4670687" y="5359917"/>
              <a:ext cx="402310" cy="323671"/>
            </a:xfrm>
            <a:prstGeom prst="curvedConnector3">
              <a:avLst>
                <a:gd name="adj1" fmla="val 80497"/>
              </a:avLst>
            </a:prstGeom>
            <a:noFill/>
            <a:ln w="9525" cap="flat" cmpd="sng">
              <a:solidFill>
                <a:srgbClr val="000000"/>
              </a:solidFill>
              <a:prstDash val="solid"/>
              <a:round/>
              <a:headEnd type="none" w="med" len="med"/>
              <a:tailEnd type="triangle" w="med" len="med"/>
            </a:ln>
          </p:spPr>
        </p:cxnSp>
        <p:cxnSp>
          <p:nvCxnSpPr>
            <p:cNvPr id="134" name="Google Shape;343;p30">
              <a:extLst>
                <a:ext uri="{FF2B5EF4-FFF2-40B4-BE49-F238E27FC236}">
                  <a16:creationId xmlns:a16="http://schemas.microsoft.com/office/drawing/2014/main" id="{6B59CD3E-5AB4-4634-87D3-204473376FC1}"/>
                </a:ext>
              </a:extLst>
            </p:cNvPr>
            <p:cNvCxnSpPr>
              <a:cxnSpLocks/>
              <a:stCxn id="132" idx="5"/>
              <a:endCxn id="130" idx="1"/>
            </p:cNvCxnSpPr>
            <p:nvPr/>
          </p:nvCxnSpPr>
          <p:spPr>
            <a:xfrm rot="10800000" flipV="1">
              <a:off x="4355571" y="5802769"/>
              <a:ext cx="207463" cy="293296"/>
            </a:xfrm>
            <a:prstGeom prst="curvedConnector3">
              <a:avLst>
                <a:gd name="adj1" fmla="val 50000"/>
              </a:avLst>
            </a:prstGeom>
            <a:noFill/>
            <a:ln w="9525" cap="flat" cmpd="sng">
              <a:solidFill>
                <a:srgbClr val="000000"/>
              </a:solidFill>
              <a:prstDash val="solid"/>
              <a:round/>
              <a:headEnd type="none" w="med" len="med"/>
              <a:tailEnd type="triangle" w="med" len="med"/>
            </a:ln>
          </p:spPr>
        </p:cxnSp>
        <p:cxnSp>
          <p:nvCxnSpPr>
            <p:cNvPr id="135" name="Google Shape;343;p30">
              <a:extLst>
                <a:ext uri="{FF2B5EF4-FFF2-40B4-BE49-F238E27FC236}">
                  <a16:creationId xmlns:a16="http://schemas.microsoft.com/office/drawing/2014/main" id="{2F9D85A0-067F-4917-B6E6-41E235F6D0F4}"/>
                </a:ext>
              </a:extLst>
            </p:cNvPr>
            <p:cNvCxnSpPr>
              <a:cxnSpLocks/>
              <a:stCxn id="130" idx="6"/>
              <a:endCxn id="126" idx="2"/>
            </p:cNvCxnSpPr>
            <p:nvPr/>
          </p:nvCxnSpPr>
          <p:spPr>
            <a:xfrm rot="5400000">
              <a:off x="4207515" y="6324529"/>
              <a:ext cx="178827" cy="9630"/>
            </a:xfrm>
            <a:prstGeom prst="curvedConnector3">
              <a:avLst>
                <a:gd name="adj1" fmla="val 50000"/>
              </a:avLst>
            </a:prstGeom>
            <a:noFill/>
            <a:ln w="9525" cap="flat" cmpd="sng">
              <a:solidFill>
                <a:srgbClr val="000000"/>
              </a:solidFill>
              <a:prstDash val="solid"/>
              <a:round/>
              <a:headEnd type="none" w="med" len="med"/>
              <a:tailEnd type="triangle" w="med" len="med"/>
            </a:ln>
          </p:spPr>
        </p:cxnSp>
        <p:cxnSp>
          <p:nvCxnSpPr>
            <p:cNvPr id="136" name="Google Shape;343;p30">
              <a:extLst>
                <a:ext uri="{FF2B5EF4-FFF2-40B4-BE49-F238E27FC236}">
                  <a16:creationId xmlns:a16="http://schemas.microsoft.com/office/drawing/2014/main" id="{05DFB9FD-9089-4984-99A1-1CD3C8AC353D}"/>
                </a:ext>
              </a:extLst>
            </p:cNvPr>
            <p:cNvCxnSpPr>
              <a:cxnSpLocks/>
              <a:stCxn id="130" idx="5"/>
              <a:endCxn id="127" idx="1"/>
            </p:cNvCxnSpPr>
            <p:nvPr/>
          </p:nvCxnSpPr>
          <p:spPr>
            <a:xfrm rot="10800000" flipV="1">
              <a:off x="4059613" y="6215247"/>
              <a:ext cx="188307" cy="228196"/>
            </a:xfrm>
            <a:prstGeom prst="curvedConnector3">
              <a:avLst>
                <a:gd name="adj1" fmla="val 50000"/>
              </a:avLst>
            </a:prstGeom>
            <a:noFill/>
            <a:ln w="9525" cap="flat" cmpd="sng">
              <a:solidFill>
                <a:srgbClr val="000000"/>
              </a:solidFill>
              <a:prstDash val="solid"/>
              <a:round/>
              <a:headEnd type="none" w="med" len="med"/>
              <a:tailEnd type="triangle" w="med" len="med"/>
            </a:ln>
          </p:spPr>
        </p:cxnSp>
        <p:cxnSp>
          <p:nvCxnSpPr>
            <p:cNvPr id="137" name="Google Shape;343;p30">
              <a:extLst>
                <a:ext uri="{FF2B5EF4-FFF2-40B4-BE49-F238E27FC236}">
                  <a16:creationId xmlns:a16="http://schemas.microsoft.com/office/drawing/2014/main" id="{98E75A93-2A53-4348-A46B-E0FD1FCB7393}"/>
                </a:ext>
              </a:extLst>
            </p:cNvPr>
            <p:cNvCxnSpPr>
              <a:cxnSpLocks/>
              <a:stCxn id="130" idx="4"/>
              <a:endCxn id="128" idx="1"/>
            </p:cNvCxnSpPr>
            <p:nvPr/>
          </p:nvCxnSpPr>
          <p:spPr>
            <a:xfrm rot="10800000" flipV="1">
              <a:off x="3757656" y="6155656"/>
              <a:ext cx="467968" cy="287787"/>
            </a:xfrm>
            <a:prstGeom prst="curvedConnector3">
              <a:avLst>
                <a:gd name="adj1" fmla="val 50000"/>
              </a:avLst>
            </a:prstGeom>
            <a:noFill/>
            <a:ln w="9525" cap="flat" cmpd="sng">
              <a:solidFill>
                <a:srgbClr val="000000"/>
              </a:solidFill>
              <a:prstDash val="solid"/>
              <a:round/>
              <a:headEnd type="none" w="med" len="med"/>
              <a:tailEnd type="triangle" w="med" len="med"/>
            </a:ln>
          </p:spPr>
        </p:cxnSp>
      </p:grpSp>
      <p:cxnSp>
        <p:nvCxnSpPr>
          <p:cNvPr id="158" name="Google Shape;353;p30">
            <a:extLst>
              <a:ext uri="{FF2B5EF4-FFF2-40B4-BE49-F238E27FC236}">
                <a16:creationId xmlns:a16="http://schemas.microsoft.com/office/drawing/2014/main" id="{20F8C693-23B7-4E29-8AF1-36C4ACE9D8E6}"/>
              </a:ext>
            </a:extLst>
          </p:cNvPr>
          <p:cNvCxnSpPr>
            <a:cxnSpLocks/>
            <a:stCxn id="69" idx="2"/>
            <a:endCxn id="91" idx="0"/>
          </p:cNvCxnSpPr>
          <p:nvPr/>
        </p:nvCxnSpPr>
        <p:spPr>
          <a:xfrm>
            <a:off x="6898765" y="4996878"/>
            <a:ext cx="2876" cy="480761"/>
          </a:xfrm>
          <a:prstGeom prst="straightConnector1">
            <a:avLst/>
          </a:prstGeom>
          <a:noFill/>
          <a:ln w="19050" cap="flat" cmpd="sng">
            <a:solidFill>
              <a:srgbClr val="000000"/>
            </a:solidFill>
            <a:prstDash val="solid"/>
            <a:round/>
            <a:headEnd type="none" w="med" len="med"/>
            <a:tailEnd type="triangle" w="med" len="med"/>
          </a:ln>
        </p:spPr>
      </p:cxnSp>
      <p:cxnSp>
        <p:nvCxnSpPr>
          <p:cNvPr id="161" name="Google Shape;353;p30">
            <a:extLst>
              <a:ext uri="{FF2B5EF4-FFF2-40B4-BE49-F238E27FC236}">
                <a16:creationId xmlns:a16="http://schemas.microsoft.com/office/drawing/2014/main" id="{E75C4112-2AD9-40BC-B544-C8870A642F00}"/>
              </a:ext>
            </a:extLst>
          </p:cNvPr>
          <p:cNvCxnSpPr>
            <a:cxnSpLocks/>
            <a:stCxn id="91" idx="1"/>
            <a:endCxn id="93" idx="3"/>
          </p:cNvCxnSpPr>
          <p:nvPr/>
        </p:nvCxnSpPr>
        <p:spPr>
          <a:xfrm flipH="1">
            <a:off x="5384251" y="5753360"/>
            <a:ext cx="815940" cy="0"/>
          </a:xfrm>
          <a:prstGeom prst="straightConnector1">
            <a:avLst/>
          </a:prstGeom>
          <a:noFill/>
          <a:ln w="19050" cap="flat" cmpd="sng">
            <a:solidFill>
              <a:srgbClr val="000000"/>
            </a:solidFill>
            <a:prstDash val="solid"/>
            <a:round/>
            <a:headEnd type="none" w="med" len="med"/>
            <a:tailEnd type="triangle" w="med" len="med"/>
          </a:ln>
        </p:spPr>
      </p:cxnSp>
      <p:cxnSp>
        <p:nvCxnSpPr>
          <p:cNvPr id="174" name="Google Shape;328;p30">
            <a:extLst>
              <a:ext uri="{FF2B5EF4-FFF2-40B4-BE49-F238E27FC236}">
                <a16:creationId xmlns:a16="http://schemas.microsoft.com/office/drawing/2014/main" id="{3C085CBA-20A5-4879-9C87-9C2E9B010D24}"/>
              </a:ext>
            </a:extLst>
          </p:cNvPr>
          <p:cNvCxnSpPr>
            <a:cxnSpLocks/>
            <a:stCxn id="93" idx="0"/>
            <a:endCxn id="56" idx="2"/>
          </p:cNvCxnSpPr>
          <p:nvPr/>
        </p:nvCxnSpPr>
        <p:spPr>
          <a:xfrm rot="16200000" flipV="1">
            <a:off x="2749179" y="3199617"/>
            <a:ext cx="1902867" cy="1363794"/>
          </a:xfrm>
          <a:prstGeom prst="curvedConnector3">
            <a:avLst>
              <a:gd name="adj1" fmla="val 50000"/>
            </a:avLst>
          </a:prstGeom>
          <a:noFill/>
          <a:ln w="19050" cap="flat" cmpd="sng">
            <a:solidFill>
              <a:srgbClr val="000000"/>
            </a:solidFill>
            <a:prstDash val="solid"/>
            <a:round/>
            <a:headEnd type="none" w="med" len="med"/>
            <a:tailEnd type="triangle" w="med" len="med"/>
          </a:ln>
        </p:spPr>
      </p:cxnSp>
      <p:cxnSp>
        <p:nvCxnSpPr>
          <p:cNvPr id="225" name="Google Shape;331;p30">
            <a:extLst>
              <a:ext uri="{FF2B5EF4-FFF2-40B4-BE49-F238E27FC236}">
                <a16:creationId xmlns:a16="http://schemas.microsoft.com/office/drawing/2014/main" id="{FF5EA727-3795-495E-A60B-15E5252B2BAD}"/>
              </a:ext>
            </a:extLst>
          </p:cNvPr>
          <p:cNvCxnSpPr>
            <a:cxnSpLocks/>
            <a:stCxn id="326" idx="3"/>
            <a:endCxn id="56" idx="1"/>
          </p:cNvCxnSpPr>
          <p:nvPr/>
        </p:nvCxnSpPr>
        <p:spPr>
          <a:xfrm>
            <a:off x="2014464" y="2456632"/>
            <a:ext cx="299562" cy="198"/>
          </a:xfrm>
          <a:prstGeom prst="straightConnector1">
            <a:avLst/>
          </a:prstGeom>
          <a:noFill/>
          <a:ln w="19050" cap="flat" cmpd="sng">
            <a:solidFill>
              <a:srgbClr val="000000"/>
            </a:solidFill>
            <a:prstDash val="solid"/>
            <a:round/>
            <a:headEnd type="none" w="med" len="med"/>
            <a:tailEnd type="triangle" w="med" len="med"/>
          </a:ln>
        </p:spPr>
      </p:cxnSp>
      <p:sp>
        <p:nvSpPr>
          <p:cNvPr id="240" name="Arrow: Curved Left 239">
            <a:extLst>
              <a:ext uri="{FF2B5EF4-FFF2-40B4-BE49-F238E27FC236}">
                <a16:creationId xmlns:a16="http://schemas.microsoft.com/office/drawing/2014/main" id="{1809CC82-8A53-4AA7-90C4-D452401CD1FB}"/>
              </a:ext>
            </a:extLst>
          </p:cNvPr>
          <p:cNvSpPr/>
          <p:nvPr/>
        </p:nvSpPr>
        <p:spPr>
          <a:xfrm>
            <a:off x="5316687" y="3369602"/>
            <a:ext cx="485860" cy="8689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Arrow: Curved Left 242">
            <a:extLst>
              <a:ext uri="{FF2B5EF4-FFF2-40B4-BE49-F238E27FC236}">
                <a16:creationId xmlns:a16="http://schemas.microsoft.com/office/drawing/2014/main" id="{2D2C7708-C06C-41FA-9210-A17BEA8346F5}"/>
              </a:ext>
            </a:extLst>
          </p:cNvPr>
          <p:cNvSpPr/>
          <p:nvPr/>
        </p:nvSpPr>
        <p:spPr>
          <a:xfrm rot="10800000">
            <a:off x="4640645" y="3301172"/>
            <a:ext cx="485860" cy="8689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Google Shape;327;p30">
            <a:extLst>
              <a:ext uri="{FF2B5EF4-FFF2-40B4-BE49-F238E27FC236}">
                <a16:creationId xmlns:a16="http://schemas.microsoft.com/office/drawing/2014/main" id="{B3CCD5A6-1878-475B-8D68-80D2DFFA84A7}"/>
              </a:ext>
            </a:extLst>
          </p:cNvPr>
          <p:cNvSpPr/>
          <p:nvPr/>
        </p:nvSpPr>
        <p:spPr>
          <a:xfrm>
            <a:off x="8072014" y="4445436"/>
            <a:ext cx="998362" cy="551442"/>
          </a:xfrm>
          <a:prstGeom prst="roundRect">
            <a:avLst>
              <a:gd name="adj" fmla="val 16667"/>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LTL</a:t>
            </a:r>
            <a:endParaRPr sz="1800" dirty="0"/>
          </a:p>
        </p:txBody>
      </p:sp>
      <p:cxnSp>
        <p:nvCxnSpPr>
          <p:cNvPr id="277" name="Google Shape;353;p30">
            <a:extLst>
              <a:ext uri="{FF2B5EF4-FFF2-40B4-BE49-F238E27FC236}">
                <a16:creationId xmlns:a16="http://schemas.microsoft.com/office/drawing/2014/main" id="{D0317027-5A1D-46A8-ABDD-EF2983A83364}"/>
              </a:ext>
            </a:extLst>
          </p:cNvPr>
          <p:cNvCxnSpPr>
            <a:cxnSpLocks/>
            <a:stCxn id="266" idx="1"/>
            <a:endCxn id="69" idx="3"/>
          </p:cNvCxnSpPr>
          <p:nvPr/>
        </p:nvCxnSpPr>
        <p:spPr>
          <a:xfrm flipH="1">
            <a:off x="7603091" y="4721157"/>
            <a:ext cx="468923" cy="0"/>
          </a:xfrm>
          <a:prstGeom prst="straightConnector1">
            <a:avLst/>
          </a:prstGeom>
          <a:noFill/>
          <a:ln w="19050" cap="flat" cmpd="sng">
            <a:solidFill>
              <a:srgbClr val="000000"/>
            </a:solidFill>
            <a:prstDash val="solid"/>
            <a:round/>
            <a:headEnd type="none" w="med" len="med"/>
            <a:tailEnd type="triangle" w="med" len="med"/>
          </a:ln>
        </p:spPr>
      </p:cxnSp>
      <p:cxnSp>
        <p:nvCxnSpPr>
          <p:cNvPr id="184" name="Connector: Curved 183">
            <a:extLst>
              <a:ext uri="{FF2B5EF4-FFF2-40B4-BE49-F238E27FC236}">
                <a16:creationId xmlns:a16="http://schemas.microsoft.com/office/drawing/2014/main" id="{06D19784-1944-46F7-859D-36BDFDC4EA10}"/>
              </a:ext>
            </a:extLst>
          </p:cNvPr>
          <p:cNvCxnSpPr>
            <a:stCxn id="69" idx="2"/>
            <a:endCxn id="70" idx="0"/>
          </p:cNvCxnSpPr>
          <p:nvPr/>
        </p:nvCxnSpPr>
        <p:spPr>
          <a:xfrm rot="16200000" flipH="1">
            <a:off x="7496161" y="4399482"/>
            <a:ext cx="477639" cy="1672430"/>
          </a:xfrm>
          <a:prstGeom prst="curved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Google Shape;353;p30">
            <a:extLst>
              <a:ext uri="{FF2B5EF4-FFF2-40B4-BE49-F238E27FC236}">
                <a16:creationId xmlns:a16="http://schemas.microsoft.com/office/drawing/2014/main" id="{6E183F19-1610-4B13-9220-0A512305CBE2}"/>
              </a:ext>
            </a:extLst>
          </p:cNvPr>
          <p:cNvCxnSpPr>
            <a:cxnSpLocks/>
            <a:stCxn id="324" idx="2"/>
            <a:endCxn id="357" idx="0"/>
          </p:cNvCxnSpPr>
          <p:nvPr/>
        </p:nvCxnSpPr>
        <p:spPr>
          <a:xfrm>
            <a:off x="6898764" y="2930080"/>
            <a:ext cx="1" cy="241138"/>
          </a:xfrm>
          <a:prstGeom prst="straightConnector1">
            <a:avLst/>
          </a:prstGeom>
          <a:noFill/>
          <a:ln w="19050" cap="flat" cmpd="sng">
            <a:solidFill>
              <a:srgbClr val="000000"/>
            </a:solidFill>
            <a:prstDash val="solid"/>
            <a:round/>
            <a:headEnd type="none" w="med" len="med"/>
            <a:tailEnd type="triangle" w="med" len="med"/>
          </a:ln>
        </p:spPr>
      </p:cxnSp>
      <p:sp>
        <p:nvSpPr>
          <p:cNvPr id="260" name="TextBox 259">
            <a:extLst>
              <a:ext uri="{FF2B5EF4-FFF2-40B4-BE49-F238E27FC236}">
                <a16:creationId xmlns:a16="http://schemas.microsoft.com/office/drawing/2014/main" id="{3A6E6B16-9A4B-44CA-89BB-35F3A7AA82A9}"/>
              </a:ext>
            </a:extLst>
          </p:cNvPr>
          <p:cNvSpPr txBox="1"/>
          <p:nvPr/>
        </p:nvSpPr>
        <p:spPr>
          <a:xfrm>
            <a:off x="8332240" y="5066227"/>
            <a:ext cx="754431" cy="307777"/>
          </a:xfrm>
          <a:prstGeom prst="rect">
            <a:avLst/>
          </a:prstGeom>
          <a:noFill/>
        </p:spPr>
        <p:txBody>
          <a:bodyPr wrap="square" rtlCol="0">
            <a:spAutoFit/>
          </a:bodyPr>
          <a:lstStyle/>
          <a:p>
            <a:r>
              <a:rPr lang="en-US" dirty="0"/>
              <a:t>ok</a:t>
            </a:r>
          </a:p>
        </p:txBody>
      </p:sp>
      <p:sp>
        <p:nvSpPr>
          <p:cNvPr id="297" name="Arrow: Curved Left 296">
            <a:extLst>
              <a:ext uri="{FF2B5EF4-FFF2-40B4-BE49-F238E27FC236}">
                <a16:creationId xmlns:a16="http://schemas.microsoft.com/office/drawing/2014/main" id="{4D5FFDB3-C530-4577-897B-0DB48576DEB6}"/>
              </a:ext>
            </a:extLst>
          </p:cNvPr>
          <p:cNvSpPr/>
          <p:nvPr/>
        </p:nvSpPr>
        <p:spPr>
          <a:xfrm>
            <a:off x="4648601" y="1385435"/>
            <a:ext cx="278005" cy="4787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Arrow: Curved Left 297">
            <a:extLst>
              <a:ext uri="{FF2B5EF4-FFF2-40B4-BE49-F238E27FC236}">
                <a16:creationId xmlns:a16="http://schemas.microsoft.com/office/drawing/2014/main" id="{D69630E0-80FF-43C8-ADD8-0761944EBEAA}"/>
              </a:ext>
            </a:extLst>
          </p:cNvPr>
          <p:cNvSpPr/>
          <p:nvPr/>
        </p:nvSpPr>
        <p:spPr>
          <a:xfrm rot="10800000">
            <a:off x="4271151" y="1317005"/>
            <a:ext cx="278005" cy="4787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animBg="1"/>
      <p:bldP spid="325" grpId="0" animBg="1"/>
      <p:bldP spid="333" grpId="0" animBg="1"/>
      <p:bldP spid="56" grpId="0" animBg="1"/>
      <p:bldP spid="16" grpId="0"/>
      <p:bldP spid="69" grpId="0" animBg="1"/>
      <p:bldP spid="70" grpId="0" animBg="1"/>
      <p:bldP spid="91" grpId="0" animBg="1"/>
      <p:bldP spid="240" grpId="0" animBg="1"/>
      <p:bldP spid="243" grpId="0" animBg="1"/>
      <p:bldP spid="266" grpId="0" animBg="1"/>
      <p:bldP spid="260" grpId="0"/>
      <p:bldP spid="297" grpId="0" animBg="1"/>
      <p:bldP spid="2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1403B5A-EC0B-4095-9363-8CB0DDE26416}"/>
              </a:ext>
            </a:extLst>
          </p:cNvPr>
          <p:cNvGraphicFramePr>
            <a:graphicFrameLocks noGrp="1"/>
          </p:cNvGraphicFramePr>
          <p:nvPr>
            <p:extLst>
              <p:ext uri="{D42A27DB-BD31-4B8C-83A1-F6EECF244321}">
                <p14:modId xmlns:p14="http://schemas.microsoft.com/office/powerpoint/2010/main" val="2845101079"/>
              </p:ext>
            </p:extLst>
          </p:nvPr>
        </p:nvGraphicFramePr>
        <p:xfrm>
          <a:off x="533401" y="3266288"/>
          <a:ext cx="8168639" cy="701040"/>
        </p:xfrm>
        <a:graphic>
          <a:graphicData uri="http://schemas.openxmlformats.org/drawingml/2006/table">
            <a:tbl>
              <a:tblPr firstRow="1" bandRow="1">
                <a:tableStyleId>{4F898961-EBED-4098-88B4-06080EE5055E}</a:tableStyleId>
              </a:tblPr>
              <a:tblGrid>
                <a:gridCol w="632421">
                  <a:extLst>
                    <a:ext uri="{9D8B030D-6E8A-4147-A177-3AD203B41FA5}">
                      <a16:colId xmlns:a16="http://schemas.microsoft.com/office/drawing/2014/main" val="2153216347"/>
                    </a:ext>
                  </a:extLst>
                </a:gridCol>
                <a:gridCol w="2393862">
                  <a:extLst>
                    <a:ext uri="{9D8B030D-6E8A-4147-A177-3AD203B41FA5}">
                      <a16:colId xmlns:a16="http://schemas.microsoft.com/office/drawing/2014/main" val="1799798918"/>
                    </a:ext>
                  </a:extLst>
                </a:gridCol>
                <a:gridCol w="2571178">
                  <a:extLst>
                    <a:ext uri="{9D8B030D-6E8A-4147-A177-3AD203B41FA5}">
                      <a16:colId xmlns:a16="http://schemas.microsoft.com/office/drawing/2014/main" val="2941747942"/>
                    </a:ext>
                  </a:extLst>
                </a:gridCol>
                <a:gridCol w="2571178">
                  <a:extLst>
                    <a:ext uri="{9D8B030D-6E8A-4147-A177-3AD203B41FA5}">
                      <a16:colId xmlns:a16="http://schemas.microsoft.com/office/drawing/2014/main" val="1386677294"/>
                    </a:ext>
                  </a:extLst>
                </a:gridCol>
              </a:tblGrid>
              <a:tr h="680168">
                <a:tc>
                  <a:txBody>
                    <a:bodyPr/>
                    <a:lstStyle/>
                    <a:p>
                      <a:pPr algn="ctr"/>
                      <a:endParaRPr lang="en-US" sz="2400" b="1" dirty="0"/>
                    </a:p>
                  </a:txBody>
                  <a:tcPr/>
                </a:tc>
                <a:tc>
                  <a:txBody>
                    <a:bodyPr/>
                    <a:lstStyle/>
                    <a:p>
                      <a:pPr algn="ctr"/>
                      <a:r>
                        <a:rPr lang="en-US" sz="2000" b="1" dirty="0"/>
                        <a:t>Source/</a:t>
                      </a:r>
                      <a:endParaRPr lang="en-US" sz="2000" b="1" i="0" baseline="-25000" dirty="0"/>
                    </a:p>
                    <a:p>
                      <a:pPr algn="ctr"/>
                      <a:r>
                        <a:rPr lang="en-US" sz="2000" b="1" dirty="0"/>
                        <a:t>destination</a:t>
                      </a:r>
                      <a:endParaRPr lang="en-US" sz="2000" b="1" i="0" dirty="0"/>
                    </a:p>
                  </a:txBody>
                  <a:tcPr anchor="ctr"/>
                </a:tc>
                <a:tc>
                  <a:txBody>
                    <a:bodyPr/>
                    <a:lstStyle/>
                    <a:p>
                      <a:pPr algn="ctr"/>
                      <a:r>
                        <a:rPr lang="en-US" sz="2000" b="1" i="0" dirty="0"/>
                        <a:t>Input variable</a:t>
                      </a:r>
                    </a:p>
                  </a:txBody>
                  <a:tcPr anchor="ctr"/>
                </a:tc>
                <a:tc>
                  <a:txBody>
                    <a:bodyPr/>
                    <a:lstStyle/>
                    <a:p>
                      <a:pPr algn="ctr"/>
                      <a:r>
                        <a:rPr lang="en-US" sz="2000" b="1" i="0" baseline="0" dirty="0"/>
                        <a:t>Literal sign</a:t>
                      </a:r>
                      <a:endParaRPr lang="en-US" sz="2000" b="1" i="0" dirty="0"/>
                    </a:p>
                  </a:txBody>
                  <a:tcPr anchor="ctr"/>
                </a:tc>
                <a:extLst>
                  <a:ext uri="{0D108BD9-81ED-4DB2-BD59-A6C34878D82A}">
                    <a16:rowId xmlns:a16="http://schemas.microsoft.com/office/drawing/2014/main" val="1896997572"/>
                  </a:ext>
                </a:extLst>
              </a:tr>
            </a:tbl>
          </a:graphicData>
        </a:graphic>
      </p:graphicFrame>
      <p:sp>
        <p:nvSpPr>
          <p:cNvPr id="385" name="Google Shape;385;p32"/>
          <p:cNvSpPr txBox="1">
            <a:spLocks noGrp="1"/>
          </p:cNvSpPr>
          <p:nvPr>
            <p:ph type="title"/>
          </p:nvPr>
        </p:nvSpPr>
        <p:spPr>
          <a:xfrm>
            <a:off x="311700" y="692696"/>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State machine model: transitions</a:t>
            </a:r>
            <a:endParaRPr sz="3600" b="1" i="0" u="none" strike="noStrike" cap="none" dirty="0">
              <a:solidFill>
                <a:schemeClr val="dk1"/>
              </a:solidFill>
              <a:latin typeface="Calibri"/>
              <a:ea typeface="Calibri"/>
              <a:cs typeface="Calibri"/>
              <a:sym typeface="Calibri"/>
            </a:endParaRPr>
          </a:p>
        </p:txBody>
      </p:sp>
      <p:sp>
        <p:nvSpPr>
          <p:cNvPr id="386" name="Google Shape;386;p32"/>
          <p:cNvSpPr txBox="1">
            <a:spLocks noGrp="1"/>
          </p:cNvSpPr>
          <p:nvPr>
            <p:ph type="sldNum" idx="12"/>
          </p:nvPr>
        </p:nvSpPr>
        <p:spPr>
          <a:xfrm>
            <a:off x="8304598" y="6217625"/>
            <a:ext cx="716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12</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2" name="Oval 1">
            <a:extLst>
              <a:ext uri="{FF2B5EF4-FFF2-40B4-BE49-F238E27FC236}">
                <a16:creationId xmlns:a16="http://schemas.microsoft.com/office/drawing/2014/main" id="{6DAD5242-3F80-4FEF-8152-07777EC0F41E}"/>
              </a:ext>
            </a:extLst>
          </p:cNvPr>
          <p:cNvSpPr/>
          <p:nvPr/>
        </p:nvSpPr>
        <p:spPr>
          <a:xfrm>
            <a:off x="3682488" y="2065520"/>
            <a:ext cx="783772" cy="7636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2</a:t>
            </a:r>
          </a:p>
        </p:txBody>
      </p:sp>
      <p:sp>
        <p:nvSpPr>
          <p:cNvPr id="5" name="Oval 4">
            <a:extLst>
              <a:ext uri="{FF2B5EF4-FFF2-40B4-BE49-F238E27FC236}">
                <a16:creationId xmlns:a16="http://schemas.microsoft.com/office/drawing/2014/main" id="{591FD67E-5F17-46E8-A460-27C8F22BC052}"/>
              </a:ext>
            </a:extLst>
          </p:cNvPr>
          <p:cNvSpPr/>
          <p:nvPr/>
        </p:nvSpPr>
        <p:spPr>
          <a:xfrm>
            <a:off x="786881" y="2065520"/>
            <a:ext cx="783772" cy="7636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1</a:t>
            </a:r>
          </a:p>
        </p:txBody>
      </p:sp>
      <p:graphicFrame>
        <p:nvGraphicFramePr>
          <p:cNvPr id="3" name="Table 2">
            <a:extLst>
              <a:ext uri="{FF2B5EF4-FFF2-40B4-BE49-F238E27FC236}">
                <a16:creationId xmlns:a16="http://schemas.microsoft.com/office/drawing/2014/main" id="{54349267-E675-49A0-978A-75BD1AA41042}"/>
              </a:ext>
            </a:extLst>
          </p:cNvPr>
          <p:cNvGraphicFramePr>
            <a:graphicFrameLocks noGrp="1"/>
          </p:cNvGraphicFramePr>
          <p:nvPr>
            <p:extLst>
              <p:ext uri="{D42A27DB-BD31-4B8C-83A1-F6EECF244321}">
                <p14:modId xmlns:p14="http://schemas.microsoft.com/office/powerpoint/2010/main" val="1635659461"/>
              </p:ext>
            </p:extLst>
          </p:nvPr>
        </p:nvGraphicFramePr>
        <p:xfrm>
          <a:off x="533401" y="3954640"/>
          <a:ext cx="8168639" cy="680168"/>
        </p:xfrm>
        <a:graphic>
          <a:graphicData uri="http://schemas.openxmlformats.org/drawingml/2006/table">
            <a:tbl>
              <a:tblPr firstRow="1" bandRow="1">
                <a:tableStyleId>{4F898961-EBED-4098-88B4-06080EE5055E}</a:tableStyleId>
              </a:tblPr>
              <a:tblGrid>
                <a:gridCol w="632421">
                  <a:extLst>
                    <a:ext uri="{9D8B030D-6E8A-4147-A177-3AD203B41FA5}">
                      <a16:colId xmlns:a16="http://schemas.microsoft.com/office/drawing/2014/main" val="3316220774"/>
                    </a:ext>
                  </a:extLst>
                </a:gridCol>
                <a:gridCol w="1108273">
                  <a:extLst>
                    <a:ext uri="{9D8B030D-6E8A-4147-A177-3AD203B41FA5}">
                      <a16:colId xmlns:a16="http://schemas.microsoft.com/office/drawing/2014/main" val="1738775386"/>
                    </a:ext>
                  </a:extLst>
                </a:gridCol>
                <a:gridCol w="1285589">
                  <a:extLst>
                    <a:ext uri="{9D8B030D-6E8A-4147-A177-3AD203B41FA5}">
                      <a16:colId xmlns:a16="http://schemas.microsoft.com/office/drawing/2014/main" val="41588772"/>
                    </a:ext>
                  </a:extLst>
                </a:gridCol>
                <a:gridCol w="1285589">
                  <a:extLst>
                    <a:ext uri="{9D8B030D-6E8A-4147-A177-3AD203B41FA5}">
                      <a16:colId xmlns:a16="http://schemas.microsoft.com/office/drawing/2014/main" val="4038549111"/>
                    </a:ext>
                  </a:extLst>
                </a:gridCol>
                <a:gridCol w="1285589">
                  <a:extLst>
                    <a:ext uri="{9D8B030D-6E8A-4147-A177-3AD203B41FA5}">
                      <a16:colId xmlns:a16="http://schemas.microsoft.com/office/drawing/2014/main" val="3184348449"/>
                    </a:ext>
                  </a:extLst>
                </a:gridCol>
                <a:gridCol w="1285589">
                  <a:extLst>
                    <a:ext uri="{9D8B030D-6E8A-4147-A177-3AD203B41FA5}">
                      <a16:colId xmlns:a16="http://schemas.microsoft.com/office/drawing/2014/main" val="283261830"/>
                    </a:ext>
                  </a:extLst>
                </a:gridCol>
                <a:gridCol w="1285589">
                  <a:extLst>
                    <a:ext uri="{9D8B030D-6E8A-4147-A177-3AD203B41FA5}">
                      <a16:colId xmlns:a16="http://schemas.microsoft.com/office/drawing/2014/main" val="1817781865"/>
                    </a:ext>
                  </a:extLst>
                </a:gridCol>
              </a:tblGrid>
              <a:tr h="680168">
                <a:tc>
                  <a:txBody>
                    <a:bodyPr/>
                    <a:lstStyle/>
                    <a:p>
                      <a:pPr algn="ctr"/>
                      <a:r>
                        <a:rPr lang="en-US" sz="2400" b="1" dirty="0"/>
                        <a:t>r</a:t>
                      </a:r>
                    </a:p>
                  </a:txBody>
                  <a:tcPr/>
                </a:tc>
                <a:tc>
                  <a:txBody>
                    <a:bodyPr/>
                    <a:lstStyle/>
                    <a:p>
                      <a:pPr algn="ctr"/>
                      <a:r>
                        <a:rPr lang="en-US" sz="2400" b="1" dirty="0"/>
                        <a:t>S</a:t>
                      </a:r>
                      <a:r>
                        <a:rPr lang="en-US" sz="2400" b="1" i="0" baseline="-25000" dirty="0"/>
                        <a:t>r</a:t>
                      </a:r>
                    </a:p>
                  </a:txBody>
                  <a:tcPr/>
                </a:tc>
                <a:tc>
                  <a:txBody>
                    <a:bodyPr/>
                    <a:lstStyle/>
                    <a:p>
                      <a:pPr algn="ctr"/>
                      <a:r>
                        <a:rPr lang="en-US" sz="2400" b="1" dirty="0" err="1"/>
                        <a:t>d</a:t>
                      </a:r>
                      <a:r>
                        <a:rPr lang="en-US" sz="2400" b="1" i="0" baseline="-25000" dirty="0" err="1"/>
                        <a:t>r</a:t>
                      </a:r>
                      <a:endParaRPr lang="en-US" sz="2400" b="1" i="0" dirty="0"/>
                    </a:p>
                  </a:txBody>
                  <a:tcPr/>
                </a:tc>
                <a:tc>
                  <a:txBody>
                    <a:bodyPr/>
                    <a:lstStyle/>
                    <a:p>
                      <a:pPr algn="ctr"/>
                      <a:r>
                        <a:rPr lang="en-US" sz="2400" b="1" i="0" baseline="0" dirty="0"/>
                        <a:t>g</a:t>
                      </a:r>
                      <a:r>
                        <a:rPr lang="en-US" sz="2400" b="1" i="0" baseline="-25000" dirty="0"/>
                        <a:t>*,1</a:t>
                      </a:r>
                    </a:p>
                  </a:txBody>
                  <a:tcPr/>
                </a:tc>
                <a:tc>
                  <a:txBody>
                    <a:bodyPr/>
                    <a:lstStyle/>
                    <a:p>
                      <a:pPr algn="ctr"/>
                      <a:r>
                        <a:rPr lang="en-US" sz="2400" b="1" i="0" baseline="0" dirty="0"/>
                        <a:t>g</a:t>
                      </a:r>
                      <a:r>
                        <a:rPr lang="en-US" sz="2400" b="1" i="0" baseline="-25000" dirty="0"/>
                        <a:t>*,2</a:t>
                      </a:r>
                      <a:endParaRPr lang="en-US" sz="2400" b="1" i="0" dirty="0"/>
                    </a:p>
                  </a:txBody>
                  <a:tcPr/>
                </a:tc>
                <a:tc>
                  <a:txBody>
                    <a:bodyPr/>
                    <a:lstStyle/>
                    <a:p>
                      <a:pPr algn="ctr"/>
                      <a:r>
                        <a:rPr lang="en-US" sz="2400" b="1" i="0" dirty="0"/>
                        <a:t>α</a:t>
                      </a:r>
                      <a:r>
                        <a:rPr lang="en-US" sz="2400" b="1" i="0" baseline="-25000" dirty="0"/>
                        <a:t>*,1</a:t>
                      </a:r>
                    </a:p>
                  </a:txBody>
                  <a:tcPr/>
                </a:tc>
                <a:tc>
                  <a:txBody>
                    <a:bodyPr/>
                    <a:lstStyle/>
                    <a:p>
                      <a:pPr algn="ctr"/>
                      <a:r>
                        <a:rPr lang="en-US" sz="2400" b="1" i="0" dirty="0"/>
                        <a:t>α</a:t>
                      </a:r>
                      <a:r>
                        <a:rPr lang="en-US" sz="2400" b="1" i="0" baseline="-25000" dirty="0"/>
                        <a:t>*,2</a:t>
                      </a:r>
                      <a:endParaRPr lang="en-US" sz="2400" b="1" i="0" dirty="0"/>
                    </a:p>
                  </a:txBody>
                  <a:tcPr/>
                </a:tc>
                <a:extLst>
                  <a:ext uri="{0D108BD9-81ED-4DB2-BD59-A6C34878D82A}">
                    <a16:rowId xmlns:a16="http://schemas.microsoft.com/office/drawing/2014/main" val="150074524"/>
                  </a:ext>
                </a:extLst>
              </a:tr>
            </a:tbl>
          </a:graphicData>
        </a:graphic>
      </p:graphicFrame>
      <p:sp>
        <p:nvSpPr>
          <p:cNvPr id="7" name="Oval 6">
            <a:extLst>
              <a:ext uri="{FF2B5EF4-FFF2-40B4-BE49-F238E27FC236}">
                <a16:creationId xmlns:a16="http://schemas.microsoft.com/office/drawing/2014/main" id="{53013440-C302-492A-9979-4250AA24D2BA}"/>
              </a:ext>
            </a:extLst>
          </p:cNvPr>
          <p:cNvSpPr/>
          <p:nvPr/>
        </p:nvSpPr>
        <p:spPr>
          <a:xfrm>
            <a:off x="6686938" y="2021690"/>
            <a:ext cx="783772" cy="7636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3</a:t>
            </a:r>
          </a:p>
        </p:txBody>
      </p:sp>
      <p:cxnSp>
        <p:nvCxnSpPr>
          <p:cNvPr id="14" name="Connector: Curved 13">
            <a:extLst>
              <a:ext uri="{FF2B5EF4-FFF2-40B4-BE49-F238E27FC236}">
                <a16:creationId xmlns:a16="http://schemas.microsoft.com/office/drawing/2014/main" id="{5569DF50-D0CA-4BA0-9B24-BEE63CBD1F06}"/>
              </a:ext>
            </a:extLst>
          </p:cNvPr>
          <p:cNvCxnSpPr>
            <a:cxnSpLocks/>
            <a:stCxn id="2" idx="0"/>
            <a:endCxn id="7" idx="0"/>
          </p:cNvCxnSpPr>
          <p:nvPr/>
        </p:nvCxnSpPr>
        <p:spPr>
          <a:xfrm rot="5400000" flipH="1" flipV="1">
            <a:off x="5554684" y="541380"/>
            <a:ext cx="43830" cy="3004450"/>
          </a:xfrm>
          <a:prstGeom prst="curvedConnector3">
            <a:avLst>
              <a:gd name="adj1" fmla="val 621561"/>
            </a:avLst>
          </a:prstGeom>
          <a:ln w="285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1971C1AE-DEF6-41EA-9C90-2C4540074F01}"/>
              </a:ext>
            </a:extLst>
          </p:cNvPr>
          <p:cNvCxnSpPr>
            <a:cxnSpLocks/>
          </p:cNvCxnSpPr>
          <p:nvPr/>
        </p:nvCxnSpPr>
        <p:spPr>
          <a:xfrm rot="5400000">
            <a:off x="5596663" y="1313164"/>
            <a:ext cx="43830" cy="3004450"/>
          </a:xfrm>
          <a:prstGeom prst="curvedConnector3">
            <a:avLst>
              <a:gd name="adj1" fmla="val 621561"/>
            </a:avLst>
          </a:prstGeom>
          <a:ln w="285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414B2A-9A29-48CC-887E-F678294DA8AF}"/>
              </a:ext>
            </a:extLst>
          </p:cNvPr>
          <p:cNvCxnSpPr>
            <a:cxnSpLocks/>
            <a:stCxn id="5" idx="6"/>
            <a:endCxn id="2" idx="2"/>
          </p:cNvCxnSpPr>
          <p:nvPr/>
        </p:nvCxnSpPr>
        <p:spPr>
          <a:xfrm>
            <a:off x="1570653" y="2447320"/>
            <a:ext cx="2111835" cy="0"/>
          </a:xfrm>
          <a:prstGeom prst="straightConnector1">
            <a:avLst/>
          </a:prstGeom>
          <a:ln w="285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C68222-C219-4587-8F1D-D79C39BA07C8}"/>
                  </a:ext>
                </a:extLst>
              </p:cNvPr>
              <p:cNvSpPr txBox="1"/>
              <p:nvPr/>
            </p:nvSpPr>
            <p:spPr>
              <a:xfrm>
                <a:off x="1705956" y="1961247"/>
                <a:ext cx="165929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m:oMathPara>
                </a14:m>
                <a:endParaRPr lang="en-US" sz="2400" dirty="0"/>
              </a:p>
            </p:txBody>
          </p:sp>
        </mc:Choice>
        <mc:Fallback xmlns="">
          <p:sp>
            <p:nvSpPr>
              <p:cNvPr id="23" name="TextBox 22">
                <a:extLst>
                  <a:ext uri="{FF2B5EF4-FFF2-40B4-BE49-F238E27FC236}">
                    <a16:creationId xmlns:a16="http://schemas.microsoft.com/office/drawing/2014/main" id="{34C68222-C219-4587-8F1D-D79C39BA07C8}"/>
                  </a:ext>
                </a:extLst>
              </p:cNvPr>
              <p:cNvSpPr txBox="1">
                <a:spLocks noRot="1" noChangeAspect="1" noMove="1" noResize="1" noEditPoints="1" noAdjustHandles="1" noChangeArrowheads="1" noChangeShapeType="1" noTextEdit="1"/>
              </p:cNvSpPr>
              <p:nvPr/>
            </p:nvSpPr>
            <p:spPr>
              <a:xfrm>
                <a:off x="1705956" y="1961247"/>
                <a:ext cx="1659290" cy="369332"/>
              </a:xfrm>
              <a:prstGeom prst="rect">
                <a:avLst/>
              </a:prstGeom>
              <a:blipFill>
                <a:blip r:embed="rId3"/>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0E6FC4D-FF3E-4809-B271-C9B18645E587}"/>
                  </a:ext>
                </a:extLst>
              </p:cNvPr>
              <p:cNvSpPr txBox="1"/>
              <p:nvPr/>
            </p:nvSpPr>
            <p:spPr>
              <a:xfrm>
                <a:off x="4769504" y="1262815"/>
                <a:ext cx="165928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 </m:t>
                          </m:r>
                          <m:r>
                            <a:rPr lang="en-US" sz="2400" b="0" i="1" smtClean="0">
                              <a:latin typeface="Cambria Math" panose="02040503050406030204" pitchFamily="18" charset="0"/>
                            </a:rPr>
                            <m:t>𝑥</m:t>
                          </m:r>
                        </m:e>
                        <m:sub>
                          <m:r>
                            <a:rPr lang="en-US" sz="2400" b="0" i="1" smtClean="0">
                              <a:latin typeface="Cambria Math" panose="02040503050406030204" pitchFamily="18" charset="0"/>
                            </a:rPr>
                            <m:t>5</m:t>
                          </m:r>
                        </m:sub>
                      </m:sSub>
                    </m:oMath>
                  </m:oMathPara>
                </a14:m>
                <a:endParaRPr lang="en-US" sz="2400" dirty="0"/>
              </a:p>
            </p:txBody>
          </p:sp>
        </mc:Choice>
        <mc:Fallback xmlns="">
          <p:sp>
            <p:nvSpPr>
              <p:cNvPr id="28" name="TextBox 27">
                <a:extLst>
                  <a:ext uri="{FF2B5EF4-FFF2-40B4-BE49-F238E27FC236}">
                    <a16:creationId xmlns:a16="http://schemas.microsoft.com/office/drawing/2014/main" id="{60E6FC4D-FF3E-4809-B271-C9B18645E587}"/>
                  </a:ext>
                </a:extLst>
              </p:cNvPr>
              <p:cNvSpPr txBox="1">
                <a:spLocks noRot="1" noChangeAspect="1" noMove="1" noResize="1" noEditPoints="1" noAdjustHandles="1" noChangeArrowheads="1" noChangeShapeType="1" noTextEdit="1"/>
              </p:cNvSpPr>
              <p:nvPr/>
            </p:nvSpPr>
            <p:spPr>
              <a:xfrm>
                <a:off x="4769504" y="1262815"/>
                <a:ext cx="1659284" cy="369332"/>
              </a:xfrm>
              <a:prstGeom prst="rect">
                <a:avLst/>
              </a:prstGeom>
              <a:blipFill>
                <a:blip r:embed="rId4"/>
                <a:stretch>
                  <a:fillRect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5CFC4C8-7BC3-43AF-89B9-FFA7DD02EA02}"/>
                  </a:ext>
                </a:extLst>
              </p:cNvPr>
              <p:cNvSpPr txBox="1"/>
              <p:nvPr/>
            </p:nvSpPr>
            <p:spPr>
              <a:xfrm>
                <a:off x="5027648" y="2544086"/>
                <a:ext cx="109790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4</m:t>
                          </m:r>
                        </m:sub>
                      </m:sSub>
                    </m:oMath>
                  </m:oMathPara>
                </a14:m>
                <a:endParaRPr lang="en-US" sz="2400" dirty="0"/>
              </a:p>
            </p:txBody>
          </p:sp>
        </mc:Choice>
        <mc:Fallback xmlns="">
          <p:sp>
            <p:nvSpPr>
              <p:cNvPr id="29" name="TextBox 28">
                <a:extLst>
                  <a:ext uri="{FF2B5EF4-FFF2-40B4-BE49-F238E27FC236}">
                    <a16:creationId xmlns:a16="http://schemas.microsoft.com/office/drawing/2014/main" id="{B5CFC4C8-7BC3-43AF-89B9-FFA7DD02EA02}"/>
                  </a:ext>
                </a:extLst>
              </p:cNvPr>
              <p:cNvSpPr txBox="1">
                <a:spLocks noRot="1" noChangeAspect="1" noMove="1" noResize="1" noEditPoints="1" noAdjustHandles="1" noChangeArrowheads="1" noChangeShapeType="1" noTextEdit="1"/>
              </p:cNvSpPr>
              <p:nvPr/>
            </p:nvSpPr>
            <p:spPr>
              <a:xfrm>
                <a:off x="5027648" y="2544086"/>
                <a:ext cx="1097902" cy="369332"/>
              </a:xfrm>
              <a:prstGeom prst="rect">
                <a:avLst/>
              </a:prstGeom>
              <a:blipFill>
                <a:blip r:embed="rId5"/>
                <a:stretch>
                  <a:fillRect b="-16393"/>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8E0EB118-FB0E-417E-BB86-B8AB8600E94C}"/>
              </a:ext>
            </a:extLst>
          </p:cNvPr>
          <p:cNvGraphicFramePr>
            <a:graphicFrameLocks noGrp="1"/>
          </p:cNvGraphicFramePr>
          <p:nvPr>
            <p:extLst>
              <p:ext uri="{D42A27DB-BD31-4B8C-83A1-F6EECF244321}">
                <p14:modId xmlns:p14="http://schemas.microsoft.com/office/powerpoint/2010/main" val="3500468980"/>
              </p:ext>
            </p:extLst>
          </p:nvPr>
        </p:nvGraphicFramePr>
        <p:xfrm>
          <a:off x="533401" y="4634808"/>
          <a:ext cx="3025139" cy="551692"/>
        </p:xfrm>
        <a:graphic>
          <a:graphicData uri="http://schemas.openxmlformats.org/drawingml/2006/table">
            <a:tbl>
              <a:tblPr firstRow="1" bandRow="1">
                <a:tableStyleId>{4F898961-EBED-4098-88B4-06080EE5055E}</a:tableStyleId>
              </a:tblPr>
              <a:tblGrid>
                <a:gridCol w="632182">
                  <a:extLst>
                    <a:ext uri="{9D8B030D-6E8A-4147-A177-3AD203B41FA5}">
                      <a16:colId xmlns:a16="http://schemas.microsoft.com/office/drawing/2014/main" val="1720591182"/>
                    </a:ext>
                  </a:extLst>
                </a:gridCol>
                <a:gridCol w="1107854">
                  <a:extLst>
                    <a:ext uri="{9D8B030D-6E8A-4147-A177-3AD203B41FA5}">
                      <a16:colId xmlns:a16="http://schemas.microsoft.com/office/drawing/2014/main" val="1815126579"/>
                    </a:ext>
                  </a:extLst>
                </a:gridCol>
                <a:gridCol w="1285103">
                  <a:extLst>
                    <a:ext uri="{9D8B030D-6E8A-4147-A177-3AD203B41FA5}">
                      <a16:colId xmlns:a16="http://schemas.microsoft.com/office/drawing/2014/main" val="1485367401"/>
                    </a:ext>
                  </a:extLst>
                </a:gridCol>
              </a:tblGrid>
              <a:tr h="551692">
                <a:tc>
                  <a:txBody>
                    <a:bodyPr/>
                    <a:lstStyle/>
                    <a:p>
                      <a:pPr algn="ctr"/>
                      <a:r>
                        <a:rPr lang="en-US" sz="2400" b="1" dirty="0"/>
                        <a:t>1</a:t>
                      </a:r>
                    </a:p>
                  </a:txBody>
                  <a:tcPr/>
                </a:tc>
                <a:tc>
                  <a:txBody>
                    <a:bodyPr/>
                    <a:lstStyle/>
                    <a:p>
                      <a:pPr algn="ctr"/>
                      <a:r>
                        <a:rPr lang="en-US" sz="2400" dirty="0"/>
                        <a:t>1</a:t>
                      </a:r>
                    </a:p>
                  </a:txBody>
                  <a:tcPr/>
                </a:tc>
                <a:tc>
                  <a:txBody>
                    <a:bodyPr/>
                    <a:lstStyle/>
                    <a:p>
                      <a:pPr algn="ctr"/>
                      <a:r>
                        <a:rPr lang="en-US" sz="2400" dirty="0"/>
                        <a:t>2</a:t>
                      </a:r>
                    </a:p>
                  </a:txBody>
                  <a:tcPr/>
                </a:tc>
                <a:extLst>
                  <a:ext uri="{0D108BD9-81ED-4DB2-BD59-A6C34878D82A}">
                    <a16:rowId xmlns:a16="http://schemas.microsoft.com/office/drawing/2014/main" val="18905770"/>
                  </a:ext>
                </a:extLst>
              </a:tr>
            </a:tbl>
          </a:graphicData>
        </a:graphic>
      </p:graphicFrame>
      <p:graphicFrame>
        <p:nvGraphicFramePr>
          <p:cNvPr id="6" name="Table 5">
            <a:extLst>
              <a:ext uri="{FF2B5EF4-FFF2-40B4-BE49-F238E27FC236}">
                <a16:creationId xmlns:a16="http://schemas.microsoft.com/office/drawing/2014/main" id="{B3EE1E3B-1272-4CD4-98E1-45B1C27F2B32}"/>
              </a:ext>
            </a:extLst>
          </p:cNvPr>
          <p:cNvGraphicFramePr>
            <a:graphicFrameLocks noGrp="1"/>
          </p:cNvGraphicFramePr>
          <p:nvPr>
            <p:extLst>
              <p:ext uri="{D42A27DB-BD31-4B8C-83A1-F6EECF244321}">
                <p14:modId xmlns:p14="http://schemas.microsoft.com/office/powerpoint/2010/main" val="379953583"/>
              </p:ext>
            </p:extLst>
          </p:nvPr>
        </p:nvGraphicFramePr>
        <p:xfrm>
          <a:off x="533401" y="5180233"/>
          <a:ext cx="3025139" cy="551692"/>
        </p:xfrm>
        <a:graphic>
          <a:graphicData uri="http://schemas.openxmlformats.org/drawingml/2006/table">
            <a:tbl>
              <a:tblPr firstRow="1" bandRow="1">
                <a:tableStyleId>{4F898961-EBED-4098-88B4-06080EE5055E}</a:tableStyleId>
              </a:tblPr>
              <a:tblGrid>
                <a:gridCol w="632182">
                  <a:extLst>
                    <a:ext uri="{9D8B030D-6E8A-4147-A177-3AD203B41FA5}">
                      <a16:colId xmlns:a16="http://schemas.microsoft.com/office/drawing/2014/main" val="3624590240"/>
                    </a:ext>
                  </a:extLst>
                </a:gridCol>
                <a:gridCol w="1107854">
                  <a:extLst>
                    <a:ext uri="{9D8B030D-6E8A-4147-A177-3AD203B41FA5}">
                      <a16:colId xmlns:a16="http://schemas.microsoft.com/office/drawing/2014/main" val="1054287649"/>
                    </a:ext>
                  </a:extLst>
                </a:gridCol>
                <a:gridCol w="1285103">
                  <a:extLst>
                    <a:ext uri="{9D8B030D-6E8A-4147-A177-3AD203B41FA5}">
                      <a16:colId xmlns:a16="http://schemas.microsoft.com/office/drawing/2014/main" val="626024927"/>
                    </a:ext>
                  </a:extLst>
                </a:gridCol>
              </a:tblGrid>
              <a:tr h="551692">
                <a:tc>
                  <a:txBody>
                    <a:bodyPr/>
                    <a:lstStyle/>
                    <a:p>
                      <a:pPr algn="ctr"/>
                      <a:r>
                        <a:rPr lang="en-US" sz="2400" b="1" dirty="0"/>
                        <a:t>2</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1557861038"/>
                  </a:ext>
                </a:extLst>
              </a:tr>
            </a:tbl>
          </a:graphicData>
        </a:graphic>
      </p:graphicFrame>
      <p:graphicFrame>
        <p:nvGraphicFramePr>
          <p:cNvPr id="8" name="Table 7">
            <a:extLst>
              <a:ext uri="{FF2B5EF4-FFF2-40B4-BE49-F238E27FC236}">
                <a16:creationId xmlns:a16="http://schemas.microsoft.com/office/drawing/2014/main" id="{774753E4-6A41-4A87-B993-932B150AE58F}"/>
              </a:ext>
            </a:extLst>
          </p:cNvPr>
          <p:cNvGraphicFramePr>
            <a:graphicFrameLocks noGrp="1"/>
          </p:cNvGraphicFramePr>
          <p:nvPr>
            <p:extLst>
              <p:ext uri="{D42A27DB-BD31-4B8C-83A1-F6EECF244321}">
                <p14:modId xmlns:p14="http://schemas.microsoft.com/office/powerpoint/2010/main" val="3248084587"/>
              </p:ext>
            </p:extLst>
          </p:nvPr>
        </p:nvGraphicFramePr>
        <p:xfrm>
          <a:off x="533401" y="5731925"/>
          <a:ext cx="3025136" cy="551692"/>
        </p:xfrm>
        <a:graphic>
          <a:graphicData uri="http://schemas.openxmlformats.org/drawingml/2006/table">
            <a:tbl>
              <a:tblPr firstRow="1" bandRow="1">
                <a:tableStyleId>{4F898961-EBED-4098-88B4-06080EE5055E}</a:tableStyleId>
              </a:tblPr>
              <a:tblGrid>
                <a:gridCol w="632181">
                  <a:extLst>
                    <a:ext uri="{9D8B030D-6E8A-4147-A177-3AD203B41FA5}">
                      <a16:colId xmlns:a16="http://schemas.microsoft.com/office/drawing/2014/main" val="2620966386"/>
                    </a:ext>
                  </a:extLst>
                </a:gridCol>
                <a:gridCol w="1107853">
                  <a:extLst>
                    <a:ext uri="{9D8B030D-6E8A-4147-A177-3AD203B41FA5}">
                      <a16:colId xmlns:a16="http://schemas.microsoft.com/office/drawing/2014/main" val="338933497"/>
                    </a:ext>
                  </a:extLst>
                </a:gridCol>
                <a:gridCol w="1285102">
                  <a:extLst>
                    <a:ext uri="{9D8B030D-6E8A-4147-A177-3AD203B41FA5}">
                      <a16:colId xmlns:a16="http://schemas.microsoft.com/office/drawing/2014/main" val="2237011046"/>
                    </a:ext>
                  </a:extLst>
                </a:gridCol>
              </a:tblGrid>
              <a:tr h="551692">
                <a:tc>
                  <a:txBody>
                    <a:bodyPr/>
                    <a:lstStyle/>
                    <a:p>
                      <a:pPr algn="ctr"/>
                      <a:r>
                        <a:rPr lang="en-US" sz="2400" b="1" dirty="0"/>
                        <a:t>3</a:t>
                      </a:r>
                    </a:p>
                  </a:txBody>
                  <a:tcPr/>
                </a:tc>
                <a:tc>
                  <a:txBody>
                    <a:bodyPr/>
                    <a:lstStyle/>
                    <a:p>
                      <a:pPr algn="ctr"/>
                      <a:r>
                        <a:rPr lang="en-US" sz="2400" dirty="0"/>
                        <a:t>3</a:t>
                      </a:r>
                    </a:p>
                  </a:txBody>
                  <a:tcPr/>
                </a:tc>
                <a:tc>
                  <a:txBody>
                    <a:bodyPr/>
                    <a:lstStyle/>
                    <a:p>
                      <a:pPr algn="ctr"/>
                      <a:r>
                        <a:rPr lang="en-US" sz="2400" dirty="0"/>
                        <a:t>2</a:t>
                      </a:r>
                    </a:p>
                  </a:txBody>
                  <a:tcPr/>
                </a:tc>
                <a:extLst>
                  <a:ext uri="{0D108BD9-81ED-4DB2-BD59-A6C34878D82A}">
                    <a16:rowId xmlns:a16="http://schemas.microsoft.com/office/drawing/2014/main" val="4000235195"/>
                  </a:ext>
                </a:extLst>
              </a:tr>
            </a:tbl>
          </a:graphicData>
        </a:graphic>
      </p:graphicFrame>
      <p:graphicFrame>
        <p:nvGraphicFramePr>
          <p:cNvPr id="9" name="Table 8">
            <a:extLst>
              <a:ext uri="{FF2B5EF4-FFF2-40B4-BE49-F238E27FC236}">
                <a16:creationId xmlns:a16="http://schemas.microsoft.com/office/drawing/2014/main" id="{2E80E4DC-AE83-4517-A2A2-35F6861387AB}"/>
              </a:ext>
            </a:extLst>
          </p:cNvPr>
          <p:cNvGraphicFramePr>
            <a:graphicFrameLocks noGrp="1"/>
          </p:cNvGraphicFramePr>
          <p:nvPr>
            <p:extLst>
              <p:ext uri="{D42A27DB-BD31-4B8C-83A1-F6EECF244321}">
                <p14:modId xmlns:p14="http://schemas.microsoft.com/office/powerpoint/2010/main" val="920335605"/>
              </p:ext>
            </p:extLst>
          </p:nvPr>
        </p:nvGraphicFramePr>
        <p:xfrm>
          <a:off x="3558540" y="4631674"/>
          <a:ext cx="5143500" cy="551692"/>
        </p:xfrm>
        <a:graphic>
          <a:graphicData uri="http://schemas.openxmlformats.org/drawingml/2006/table">
            <a:tbl>
              <a:tblPr firstRow="1" bandRow="1">
                <a:tableStyleId>{4F898961-EBED-4098-88B4-06080EE5055E}</a:tableStyleId>
              </a:tblPr>
              <a:tblGrid>
                <a:gridCol w="1285875">
                  <a:extLst>
                    <a:ext uri="{9D8B030D-6E8A-4147-A177-3AD203B41FA5}">
                      <a16:colId xmlns:a16="http://schemas.microsoft.com/office/drawing/2014/main" val="3271365403"/>
                    </a:ext>
                  </a:extLst>
                </a:gridCol>
                <a:gridCol w="1285875">
                  <a:extLst>
                    <a:ext uri="{9D8B030D-6E8A-4147-A177-3AD203B41FA5}">
                      <a16:colId xmlns:a16="http://schemas.microsoft.com/office/drawing/2014/main" val="1011421996"/>
                    </a:ext>
                  </a:extLst>
                </a:gridCol>
                <a:gridCol w="1285875">
                  <a:extLst>
                    <a:ext uri="{9D8B030D-6E8A-4147-A177-3AD203B41FA5}">
                      <a16:colId xmlns:a16="http://schemas.microsoft.com/office/drawing/2014/main" val="2075999868"/>
                    </a:ext>
                  </a:extLst>
                </a:gridCol>
                <a:gridCol w="1285875">
                  <a:extLst>
                    <a:ext uri="{9D8B030D-6E8A-4147-A177-3AD203B41FA5}">
                      <a16:colId xmlns:a16="http://schemas.microsoft.com/office/drawing/2014/main" val="1833317393"/>
                    </a:ext>
                  </a:extLst>
                </a:gridCol>
              </a:tblGrid>
              <a:tr h="551692">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0</a:t>
                      </a:r>
                    </a:p>
                  </a:txBody>
                  <a:tcPr/>
                </a:tc>
                <a:tc>
                  <a:txBody>
                    <a:bodyPr/>
                    <a:lstStyle/>
                    <a:p>
                      <a:pPr algn="ctr"/>
                      <a:r>
                        <a:rPr lang="en-US" sz="2400" dirty="0"/>
                        <a:t>1</a:t>
                      </a:r>
                    </a:p>
                  </a:txBody>
                  <a:tcPr/>
                </a:tc>
                <a:extLst>
                  <a:ext uri="{0D108BD9-81ED-4DB2-BD59-A6C34878D82A}">
                    <a16:rowId xmlns:a16="http://schemas.microsoft.com/office/drawing/2014/main" val="1022579285"/>
                  </a:ext>
                </a:extLst>
              </a:tr>
            </a:tbl>
          </a:graphicData>
        </a:graphic>
      </p:graphicFrame>
      <p:graphicFrame>
        <p:nvGraphicFramePr>
          <p:cNvPr id="10" name="Table 9">
            <a:extLst>
              <a:ext uri="{FF2B5EF4-FFF2-40B4-BE49-F238E27FC236}">
                <a16:creationId xmlns:a16="http://schemas.microsoft.com/office/drawing/2014/main" id="{A0FD46A6-B3A9-4115-8F06-01966C0502EB}"/>
              </a:ext>
            </a:extLst>
          </p:cNvPr>
          <p:cNvGraphicFramePr>
            <a:graphicFrameLocks noGrp="1"/>
          </p:cNvGraphicFramePr>
          <p:nvPr>
            <p:extLst>
              <p:ext uri="{D42A27DB-BD31-4B8C-83A1-F6EECF244321}">
                <p14:modId xmlns:p14="http://schemas.microsoft.com/office/powerpoint/2010/main" val="2746021517"/>
              </p:ext>
            </p:extLst>
          </p:nvPr>
        </p:nvGraphicFramePr>
        <p:xfrm>
          <a:off x="3558539" y="5180233"/>
          <a:ext cx="5143500" cy="551692"/>
        </p:xfrm>
        <a:graphic>
          <a:graphicData uri="http://schemas.openxmlformats.org/drawingml/2006/table">
            <a:tbl>
              <a:tblPr firstRow="1" bandRow="1">
                <a:tableStyleId>{4F898961-EBED-4098-88B4-06080EE5055E}</a:tableStyleId>
              </a:tblPr>
              <a:tblGrid>
                <a:gridCol w="1285875">
                  <a:extLst>
                    <a:ext uri="{9D8B030D-6E8A-4147-A177-3AD203B41FA5}">
                      <a16:colId xmlns:a16="http://schemas.microsoft.com/office/drawing/2014/main" val="2712833521"/>
                    </a:ext>
                  </a:extLst>
                </a:gridCol>
                <a:gridCol w="1285875">
                  <a:extLst>
                    <a:ext uri="{9D8B030D-6E8A-4147-A177-3AD203B41FA5}">
                      <a16:colId xmlns:a16="http://schemas.microsoft.com/office/drawing/2014/main" val="2941241455"/>
                    </a:ext>
                  </a:extLst>
                </a:gridCol>
                <a:gridCol w="1285875">
                  <a:extLst>
                    <a:ext uri="{9D8B030D-6E8A-4147-A177-3AD203B41FA5}">
                      <a16:colId xmlns:a16="http://schemas.microsoft.com/office/drawing/2014/main" val="646809809"/>
                    </a:ext>
                  </a:extLst>
                </a:gridCol>
                <a:gridCol w="1285875">
                  <a:extLst>
                    <a:ext uri="{9D8B030D-6E8A-4147-A177-3AD203B41FA5}">
                      <a16:colId xmlns:a16="http://schemas.microsoft.com/office/drawing/2014/main" val="1962983258"/>
                    </a:ext>
                  </a:extLst>
                </a:gridCol>
              </a:tblGrid>
              <a:tr h="551692">
                <a:tc>
                  <a:txBody>
                    <a:bodyPr/>
                    <a:lstStyle/>
                    <a:p>
                      <a:pPr algn="ctr"/>
                      <a:r>
                        <a:rPr lang="en-US" sz="2400" dirty="0"/>
                        <a:t>3</a:t>
                      </a:r>
                    </a:p>
                  </a:txBody>
                  <a:tcPr/>
                </a:tc>
                <a:tc>
                  <a:txBody>
                    <a:bodyPr/>
                    <a:lstStyle/>
                    <a:p>
                      <a:pPr algn="ctr"/>
                      <a:r>
                        <a:rPr lang="en-US" sz="2400" dirty="0"/>
                        <a:t>5</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572368877"/>
                  </a:ext>
                </a:extLst>
              </a:tr>
            </a:tbl>
          </a:graphicData>
        </a:graphic>
      </p:graphicFrame>
      <p:graphicFrame>
        <p:nvGraphicFramePr>
          <p:cNvPr id="11" name="Table 10">
            <a:extLst>
              <a:ext uri="{FF2B5EF4-FFF2-40B4-BE49-F238E27FC236}">
                <a16:creationId xmlns:a16="http://schemas.microsoft.com/office/drawing/2014/main" id="{62E21552-5B1A-44F9-9ECF-C111FF465A92}"/>
              </a:ext>
            </a:extLst>
          </p:cNvPr>
          <p:cNvGraphicFramePr>
            <a:graphicFrameLocks noGrp="1"/>
          </p:cNvGraphicFramePr>
          <p:nvPr>
            <p:extLst>
              <p:ext uri="{D42A27DB-BD31-4B8C-83A1-F6EECF244321}">
                <p14:modId xmlns:p14="http://schemas.microsoft.com/office/powerpoint/2010/main" val="3458610228"/>
              </p:ext>
            </p:extLst>
          </p:nvPr>
        </p:nvGraphicFramePr>
        <p:xfrm>
          <a:off x="3558537" y="5731925"/>
          <a:ext cx="5143500" cy="551692"/>
        </p:xfrm>
        <a:graphic>
          <a:graphicData uri="http://schemas.openxmlformats.org/drawingml/2006/table">
            <a:tbl>
              <a:tblPr firstRow="1" bandRow="1">
                <a:tableStyleId>{4F898961-EBED-4098-88B4-06080EE5055E}</a:tableStyleId>
              </a:tblPr>
              <a:tblGrid>
                <a:gridCol w="1285875">
                  <a:extLst>
                    <a:ext uri="{9D8B030D-6E8A-4147-A177-3AD203B41FA5}">
                      <a16:colId xmlns:a16="http://schemas.microsoft.com/office/drawing/2014/main" val="2618763957"/>
                    </a:ext>
                  </a:extLst>
                </a:gridCol>
                <a:gridCol w="1285875">
                  <a:extLst>
                    <a:ext uri="{9D8B030D-6E8A-4147-A177-3AD203B41FA5}">
                      <a16:colId xmlns:a16="http://schemas.microsoft.com/office/drawing/2014/main" val="3608936590"/>
                    </a:ext>
                  </a:extLst>
                </a:gridCol>
                <a:gridCol w="1285875">
                  <a:extLst>
                    <a:ext uri="{9D8B030D-6E8A-4147-A177-3AD203B41FA5}">
                      <a16:colId xmlns:a16="http://schemas.microsoft.com/office/drawing/2014/main" val="143611194"/>
                    </a:ext>
                  </a:extLst>
                </a:gridCol>
                <a:gridCol w="1285875">
                  <a:extLst>
                    <a:ext uri="{9D8B030D-6E8A-4147-A177-3AD203B41FA5}">
                      <a16:colId xmlns:a16="http://schemas.microsoft.com/office/drawing/2014/main" val="1603724828"/>
                    </a:ext>
                  </a:extLst>
                </a:gridCol>
              </a:tblGrid>
              <a:tr h="551692">
                <a:tc>
                  <a:txBody>
                    <a:bodyPr/>
                    <a:lstStyle/>
                    <a:p>
                      <a:pPr algn="ctr"/>
                      <a:r>
                        <a:rPr lang="en-US" sz="2400" dirty="0"/>
                        <a:t>4</a:t>
                      </a:r>
                    </a:p>
                  </a:txBody>
                  <a:tcPr/>
                </a:tc>
                <a:tc>
                  <a:txBody>
                    <a:bodyPr/>
                    <a:lstStyle/>
                    <a:p>
                      <a:pPr algn="ctr"/>
                      <a:r>
                        <a:rPr lang="en-US" sz="2400" dirty="0"/>
                        <a:t>6</a:t>
                      </a:r>
                    </a:p>
                  </a:txBody>
                  <a:tcPr/>
                </a:tc>
                <a:tc>
                  <a:txBody>
                    <a:bodyPr/>
                    <a:lstStyle/>
                    <a:p>
                      <a:pPr algn="ctr"/>
                      <a:r>
                        <a:rPr lang="en-US" sz="2400" dirty="0"/>
                        <a:t>1</a:t>
                      </a:r>
                    </a:p>
                  </a:txBody>
                  <a:tcPr/>
                </a:tc>
                <a:tc>
                  <a:txBody>
                    <a:bodyPr/>
                    <a:lstStyle/>
                    <a:p>
                      <a:pPr algn="ctr"/>
                      <a:r>
                        <a:rPr lang="en-US" sz="2400" dirty="0"/>
                        <a:t>0</a:t>
                      </a:r>
                    </a:p>
                  </a:txBody>
                  <a:tcPr/>
                </a:tc>
                <a:extLst>
                  <a:ext uri="{0D108BD9-81ED-4DB2-BD59-A6C34878D82A}">
                    <a16:rowId xmlns:a16="http://schemas.microsoft.com/office/drawing/2014/main" val="1148165170"/>
                  </a:ext>
                </a:extLst>
              </a:tr>
            </a:tbl>
          </a:graphicData>
        </a:graphic>
      </p:graphicFrame>
    </p:spTree>
    <p:extLst>
      <p:ext uri="{BB962C8B-B14F-4D97-AF65-F5344CB8AC3E}">
        <p14:creationId xmlns:p14="http://schemas.microsoft.com/office/powerpoint/2010/main" val="23874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2"/>
          <p:cNvSpPr txBox="1">
            <a:spLocks noGrp="1"/>
          </p:cNvSpPr>
          <p:nvPr>
            <p:ph type="title"/>
          </p:nvPr>
        </p:nvSpPr>
        <p:spPr>
          <a:xfrm>
            <a:off x="311700" y="692696"/>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State machine model: states</a:t>
            </a:r>
            <a:endParaRPr sz="3600" b="1" i="0" u="none" strike="noStrike" cap="none" dirty="0">
              <a:solidFill>
                <a:schemeClr val="dk1"/>
              </a:solidFill>
              <a:latin typeface="Calibri"/>
              <a:ea typeface="Calibri"/>
              <a:cs typeface="Calibri"/>
              <a:sym typeface="Calibri"/>
            </a:endParaRPr>
          </a:p>
        </p:txBody>
      </p:sp>
      <p:sp>
        <p:nvSpPr>
          <p:cNvPr id="386" name="Google Shape;386;p32"/>
          <p:cNvSpPr txBox="1">
            <a:spLocks noGrp="1"/>
          </p:cNvSpPr>
          <p:nvPr>
            <p:ph type="sldNum" idx="12"/>
          </p:nvPr>
        </p:nvSpPr>
        <p:spPr>
          <a:xfrm>
            <a:off x="8304598" y="6217625"/>
            <a:ext cx="716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13</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2" name="Oval 1">
            <a:extLst>
              <a:ext uri="{FF2B5EF4-FFF2-40B4-BE49-F238E27FC236}">
                <a16:creationId xmlns:a16="http://schemas.microsoft.com/office/drawing/2014/main" id="{6DAD5242-3F80-4FEF-8152-07777EC0F41E}"/>
              </a:ext>
            </a:extLst>
          </p:cNvPr>
          <p:cNvSpPr/>
          <p:nvPr/>
        </p:nvSpPr>
        <p:spPr>
          <a:xfrm>
            <a:off x="6005140" y="1460176"/>
            <a:ext cx="2681658" cy="2795295"/>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u="sng" dirty="0">
                <a:solidFill>
                  <a:srgbClr val="000000"/>
                </a:solidFill>
              </a:rPr>
              <a:t>State 2</a:t>
            </a:r>
          </a:p>
        </p:txBody>
      </p:sp>
      <p:sp>
        <p:nvSpPr>
          <p:cNvPr id="5" name="Oval 4">
            <a:extLst>
              <a:ext uri="{FF2B5EF4-FFF2-40B4-BE49-F238E27FC236}">
                <a16:creationId xmlns:a16="http://schemas.microsoft.com/office/drawing/2014/main" id="{591FD67E-5F17-46E8-A460-27C8F22BC052}"/>
              </a:ext>
            </a:extLst>
          </p:cNvPr>
          <p:cNvSpPr/>
          <p:nvPr/>
        </p:nvSpPr>
        <p:spPr>
          <a:xfrm>
            <a:off x="313579" y="1460176"/>
            <a:ext cx="2681658" cy="2795295"/>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u="sng" dirty="0">
                <a:solidFill>
                  <a:srgbClr val="000000"/>
                </a:solidFill>
              </a:rPr>
              <a:t>State 1</a:t>
            </a:r>
          </a:p>
        </p:txBody>
      </p:sp>
      <p:cxnSp>
        <p:nvCxnSpPr>
          <p:cNvPr id="21" name="Straight Arrow Connector 20">
            <a:extLst>
              <a:ext uri="{FF2B5EF4-FFF2-40B4-BE49-F238E27FC236}">
                <a16:creationId xmlns:a16="http://schemas.microsoft.com/office/drawing/2014/main" id="{BD414B2A-9A29-48CC-887E-F678294DA8AF}"/>
              </a:ext>
            </a:extLst>
          </p:cNvPr>
          <p:cNvCxnSpPr>
            <a:cxnSpLocks/>
            <a:stCxn id="5" idx="6"/>
            <a:endCxn id="2" idx="2"/>
          </p:cNvCxnSpPr>
          <p:nvPr/>
        </p:nvCxnSpPr>
        <p:spPr>
          <a:xfrm>
            <a:off x="2995237" y="2857824"/>
            <a:ext cx="3009903" cy="0"/>
          </a:xfrm>
          <a:prstGeom prst="straightConnector1">
            <a:avLst/>
          </a:prstGeom>
          <a:ln w="28575">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4C68222-C219-4587-8F1D-D79C39BA07C8}"/>
                  </a:ext>
                </a:extLst>
              </p:cNvPr>
              <p:cNvSpPr txBox="1"/>
              <p:nvPr/>
            </p:nvSpPr>
            <p:spPr>
              <a:xfrm>
                <a:off x="3577996" y="2394202"/>
                <a:ext cx="165929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m:oMathPara>
                </a14:m>
                <a:endParaRPr lang="en-US" sz="2400" dirty="0"/>
              </a:p>
            </p:txBody>
          </p:sp>
        </mc:Choice>
        <mc:Fallback xmlns="">
          <p:sp>
            <p:nvSpPr>
              <p:cNvPr id="23" name="TextBox 22">
                <a:extLst>
                  <a:ext uri="{FF2B5EF4-FFF2-40B4-BE49-F238E27FC236}">
                    <a16:creationId xmlns:a16="http://schemas.microsoft.com/office/drawing/2014/main" id="{34C68222-C219-4587-8F1D-D79C39BA07C8}"/>
                  </a:ext>
                </a:extLst>
              </p:cNvPr>
              <p:cNvSpPr txBox="1">
                <a:spLocks noRot="1" noChangeAspect="1" noMove="1" noResize="1" noEditPoints="1" noAdjustHandles="1" noChangeArrowheads="1" noChangeShapeType="1" noTextEdit="1"/>
              </p:cNvSpPr>
              <p:nvPr/>
            </p:nvSpPr>
            <p:spPr>
              <a:xfrm>
                <a:off x="3577996" y="2394202"/>
                <a:ext cx="1659290" cy="369332"/>
              </a:xfrm>
              <a:prstGeom prst="rect">
                <a:avLst/>
              </a:prstGeom>
              <a:blipFill>
                <a:blip r:embed="rId3"/>
                <a:stretch>
                  <a:fillRect b="-18333"/>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140EA000-8352-4264-8EEE-A2504506A313}"/>
              </a:ext>
            </a:extLst>
          </p:cNvPr>
          <p:cNvSpPr txBox="1"/>
          <p:nvPr/>
        </p:nvSpPr>
        <p:spPr>
          <a:xfrm>
            <a:off x="830163" y="2425483"/>
            <a:ext cx="2250831" cy="1015663"/>
          </a:xfrm>
          <a:prstGeom prst="rect">
            <a:avLst/>
          </a:prstGeom>
          <a:noFill/>
        </p:spPr>
        <p:txBody>
          <a:bodyPr wrap="square" rtlCol="0">
            <a:spAutoFit/>
          </a:bodyPr>
          <a:lstStyle/>
          <a:p>
            <a:r>
              <a:rPr lang="en-US" sz="2000" dirty="0"/>
              <a:t>z1 := FALSE;</a:t>
            </a:r>
          </a:p>
          <a:p>
            <a:r>
              <a:rPr lang="en-US" sz="2000" dirty="0"/>
              <a:t>z2 := FALSE;</a:t>
            </a:r>
          </a:p>
          <a:p>
            <a:r>
              <a:rPr lang="en-US" sz="2000" dirty="0"/>
              <a:t>z3 := FALSE;</a:t>
            </a:r>
          </a:p>
        </p:txBody>
      </p:sp>
      <p:sp>
        <p:nvSpPr>
          <p:cNvPr id="30" name="TextBox 29">
            <a:extLst>
              <a:ext uri="{FF2B5EF4-FFF2-40B4-BE49-F238E27FC236}">
                <a16:creationId xmlns:a16="http://schemas.microsoft.com/office/drawing/2014/main" id="{EB29B56E-C980-437A-87ED-376734AE284A}"/>
              </a:ext>
            </a:extLst>
          </p:cNvPr>
          <p:cNvSpPr txBox="1"/>
          <p:nvPr/>
        </p:nvSpPr>
        <p:spPr>
          <a:xfrm>
            <a:off x="6506316" y="2425483"/>
            <a:ext cx="2250831" cy="1015663"/>
          </a:xfrm>
          <a:prstGeom prst="rect">
            <a:avLst/>
          </a:prstGeom>
          <a:noFill/>
        </p:spPr>
        <p:txBody>
          <a:bodyPr wrap="square" rtlCol="0">
            <a:spAutoFit/>
          </a:bodyPr>
          <a:lstStyle/>
          <a:p>
            <a:r>
              <a:rPr lang="en-US" sz="2000" dirty="0"/>
              <a:t>z1 := TRUE;</a:t>
            </a:r>
          </a:p>
          <a:p>
            <a:endParaRPr lang="en-US" sz="2000" dirty="0"/>
          </a:p>
          <a:p>
            <a:r>
              <a:rPr lang="en-US" sz="2000" dirty="0"/>
              <a:t>z3 := FALSE;</a:t>
            </a:r>
          </a:p>
        </p:txBody>
      </p:sp>
      <p:graphicFrame>
        <p:nvGraphicFramePr>
          <p:cNvPr id="25" name="Table 24">
            <a:extLst>
              <a:ext uri="{FF2B5EF4-FFF2-40B4-BE49-F238E27FC236}">
                <a16:creationId xmlns:a16="http://schemas.microsoft.com/office/drawing/2014/main" id="{7BE04111-93D2-4590-A495-11DC567C474A}"/>
              </a:ext>
            </a:extLst>
          </p:cNvPr>
          <p:cNvGraphicFramePr>
            <a:graphicFrameLocks noGrp="1"/>
          </p:cNvGraphicFramePr>
          <p:nvPr>
            <p:extLst>
              <p:ext uri="{D42A27DB-BD31-4B8C-83A1-F6EECF244321}">
                <p14:modId xmlns:p14="http://schemas.microsoft.com/office/powerpoint/2010/main" val="1716098064"/>
              </p:ext>
            </p:extLst>
          </p:nvPr>
        </p:nvGraphicFramePr>
        <p:xfrm>
          <a:off x="2214782" y="4300171"/>
          <a:ext cx="4621104" cy="2080632"/>
        </p:xfrm>
        <a:graphic>
          <a:graphicData uri="http://schemas.openxmlformats.org/drawingml/2006/table">
            <a:tbl>
              <a:tblPr firstRow="1" bandRow="1">
                <a:tableStyleId>{4F898961-EBED-4098-88B4-06080EE5055E}</a:tableStyleId>
              </a:tblPr>
              <a:tblGrid>
                <a:gridCol w="1155276">
                  <a:extLst>
                    <a:ext uri="{9D8B030D-6E8A-4147-A177-3AD203B41FA5}">
                      <a16:colId xmlns:a16="http://schemas.microsoft.com/office/drawing/2014/main" val="1845898470"/>
                    </a:ext>
                  </a:extLst>
                </a:gridCol>
                <a:gridCol w="1155276">
                  <a:extLst>
                    <a:ext uri="{9D8B030D-6E8A-4147-A177-3AD203B41FA5}">
                      <a16:colId xmlns:a16="http://schemas.microsoft.com/office/drawing/2014/main" val="4213220249"/>
                    </a:ext>
                  </a:extLst>
                </a:gridCol>
                <a:gridCol w="1155276">
                  <a:extLst>
                    <a:ext uri="{9D8B030D-6E8A-4147-A177-3AD203B41FA5}">
                      <a16:colId xmlns:a16="http://schemas.microsoft.com/office/drawing/2014/main" val="4236343384"/>
                    </a:ext>
                  </a:extLst>
                </a:gridCol>
                <a:gridCol w="1155276">
                  <a:extLst>
                    <a:ext uri="{9D8B030D-6E8A-4147-A177-3AD203B41FA5}">
                      <a16:colId xmlns:a16="http://schemas.microsoft.com/office/drawing/2014/main" val="2402549187"/>
                    </a:ext>
                  </a:extLst>
                </a:gridCol>
              </a:tblGrid>
              <a:tr h="693544">
                <a:tc>
                  <a:txBody>
                    <a:bodyPr/>
                    <a:lstStyle/>
                    <a:p>
                      <a:pPr algn="ctr"/>
                      <a:r>
                        <a:rPr lang="en-US" sz="2000" b="1" dirty="0"/>
                        <a:t>State</a:t>
                      </a:r>
                    </a:p>
                  </a:txBody>
                  <a:tcPr anchor="ctr"/>
                </a:tc>
                <a:tc>
                  <a:txBody>
                    <a:bodyPr/>
                    <a:lstStyle/>
                    <a:p>
                      <a:pPr algn="ctr"/>
                      <a:r>
                        <a:rPr lang="en-US" sz="2000" b="1" dirty="0"/>
                        <a:t>z1</a:t>
                      </a:r>
                    </a:p>
                  </a:txBody>
                  <a:tcPr anchor="ctr"/>
                </a:tc>
                <a:tc>
                  <a:txBody>
                    <a:bodyPr/>
                    <a:lstStyle/>
                    <a:p>
                      <a:pPr algn="ctr"/>
                      <a:r>
                        <a:rPr lang="en-US" sz="2000" b="1" dirty="0"/>
                        <a:t>z2</a:t>
                      </a:r>
                    </a:p>
                  </a:txBody>
                  <a:tcPr anchor="ctr"/>
                </a:tc>
                <a:tc>
                  <a:txBody>
                    <a:bodyPr/>
                    <a:lstStyle/>
                    <a:p>
                      <a:pPr algn="ctr"/>
                      <a:r>
                        <a:rPr lang="en-US" sz="2000" b="1" dirty="0"/>
                        <a:t>z3</a:t>
                      </a:r>
                    </a:p>
                  </a:txBody>
                  <a:tcPr anchor="ctr"/>
                </a:tc>
                <a:extLst>
                  <a:ext uri="{0D108BD9-81ED-4DB2-BD59-A6C34878D82A}">
                    <a16:rowId xmlns:a16="http://schemas.microsoft.com/office/drawing/2014/main" val="1627032714"/>
                  </a:ext>
                </a:extLst>
              </a:tr>
              <a:tr h="693544">
                <a:tc>
                  <a:txBody>
                    <a:bodyPr/>
                    <a:lstStyle/>
                    <a:p>
                      <a:pPr algn="ctr"/>
                      <a:r>
                        <a:rPr lang="en-US" sz="2000" b="1" dirty="0"/>
                        <a:t>1</a:t>
                      </a:r>
                    </a:p>
                  </a:txBody>
                  <a:tcPr anchor="ctr"/>
                </a:tc>
                <a:tc>
                  <a:txBody>
                    <a:bodyPr/>
                    <a:lstStyle/>
                    <a:p>
                      <a:pPr algn="ctr"/>
                      <a:r>
                        <a:rPr lang="en-US" sz="2000" dirty="0"/>
                        <a:t>FALSE</a:t>
                      </a:r>
                    </a:p>
                  </a:txBody>
                  <a:tcPr anchor="ctr"/>
                </a:tc>
                <a:tc>
                  <a:txBody>
                    <a:bodyPr/>
                    <a:lstStyle/>
                    <a:p>
                      <a:pPr algn="ctr"/>
                      <a:r>
                        <a:rPr lang="en-US" sz="2000" dirty="0"/>
                        <a:t>FALSE</a:t>
                      </a:r>
                    </a:p>
                  </a:txBody>
                  <a:tcPr anchor="ctr"/>
                </a:tc>
                <a:tc>
                  <a:txBody>
                    <a:bodyPr/>
                    <a:lstStyle/>
                    <a:p>
                      <a:pPr algn="ctr"/>
                      <a:r>
                        <a:rPr lang="en-US" sz="2000" dirty="0"/>
                        <a:t>FALSE</a:t>
                      </a:r>
                    </a:p>
                  </a:txBody>
                  <a:tcPr anchor="ctr"/>
                </a:tc>
                <a:extLst>
                  <a:ext uri="{0D108BD9-81ED-4DB2-BD59-A6C34878D82A}">
                    <a16:rowId xmlns:a16="http://schemas.microsoft.com/office/drawing/2014/main" val="2100007082"/>
                  </a:ext>
                </a:extLst>
              </a:tr>
              <a:tr h="693544">
                <a:tc>
                  <a:txBody>
                    <a:bodyPr/>
                    <a:lstStyle/>
                    <a:p>
                      <a:pPr algn="ctr"/>
                      <a:r>
                        <a:rPr lang="en-US" sz="2000" b="1" dirty="0"/>
                        <a:t>2</a:t>
                      </a:r>
                    </a:p>
                  </a:txBody>
                  <a:tcPr anchor="ctr"/>
                </a:tc>
                <a:tc>
                  <a:txBody>
                    <a:bodyPr/>
                    <a:lstStyle/>
                    <a:p>
                      <a:pPr algn="ctr"/>
                      <a:r>
                        <a:rPr lang="en-US" sz="2000" dirty="0"/>
                        <a:t>TRUE</a:t>
                      </a:r>
                    </a:p>
                  </a:txBody>
                  <a:tcPr anchor="ctr"/>
                </a:tc>
                <a:tc>
                  <a:txBody>
                    <a:bodyPr/>
                    <a:lstStyle/>
                    <a:p>
                      <a:pPr algn="ctr"/>
                      <a:r>
                        <a:rPr lang="en-US" sz="2000" dirty="0"/>
                        <a:t>*</a:t>
                      </a:r>
                    </a:p>
                  </a:txBody>
                  <a:tcPr anchor="ctr"/>
                </a:tc>
                <a:tc>
                  <a:txBody>
                    <a:bodyPr/>
                    <a:lstStyle/>
                    <a:p>
                      <a:pPr algn="ctr"/>
                      <a:r>
                        <a:rPr lang="en-US" sz="2000" dirty="0"/>
                        <a:t>FALSE</a:t>
                      </a:r>
                    </a:p>
                  </a:txBody>
                  <a:tcPr anchor="ctr"/>
                </a:tc>
                <a:extLst>
                  <a:ext uri="{0D108BD9-81ED-4DB2-BD59-A6C34878D82A}">
                    <a16:rowId xmlns:a16="http://schemas.microsoft.com/office/drawing/2014/main" val="3202420704"/>
                  </a:ext>
                </a:extLst>
              </a:tr>
            </a:tbl>
          </a:graphicData>
        </a:graphic>
      </p:graphicFrame>
    </p:spTree>
    <p:extLst>
      <p:ext uri="{BB962C8B-B14F-4D97-AF65-F5344CB8AC3E}">
        <p14:creationId xmlns:p14="http://schemas.microsoft.com/office/powerpoint/2010/main" val="210687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1"/>
          <p:cNvSpPr txBox="1">
            <a:spLocks noGrp="1"/>
          </p:cNvSpPr>
          <p:nvPr>
            <p:ph type="title"/>
          </p:nvPr>
        </p:nvSpPr>
        <p:spPr>
          <a:xfrm>
            <a:off x="356544" y="692696"/>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dirty="0"/>
              <a:t>Positive t</a:t>
            </a:r>
            <a:r>
              <a:rPr lang="en" dirty="0"/>
              <a:t>races</a:t>
            </a:r>
            <a:r>
              <a:rPr lang="en" sz="3600" b="1" i="0" u="none" strike="noStrike" cap="none" dirty="0">
                <a:solidFill>
                  <a:schemeClr val="dk1"/>
                </a:solidFill>
                <a:latin typeface="Calibri"/>
                <a:ea typeface="Calibri"/>
                <a:cs typeface="Calibri"/>
                <a:sym typeface="Calibri"/>
              </a:rPr>
              <a:t> tree</a:t>
            </a:r>
            <a:endParaRPr sz="3600" b="1" i="0" u="none" strike="noStrike" cap="none" dirty="0">
              <a:solidFill>
                <a:schemeClr val="dk1"/>
              </a:solidFill>
              <a:latin typeface="Calibri"/>
              <a:ea typeface="Calibri"/>
              <a:cs typeface="Calibri"/>
              <a:sym typeface="Calibri"/>
            </a:endParaRPr>
          </a:p>
        </p:txBody>
      </p:sp>
      <p:sp>
        <p:nvSpPr>
          <p:cNvPr id="377" name="Google Shape;377;p31"/>
          <p:cNvSpPr txBox="1">
            <a:spLocks noGrp="1"/>
          </p:cNvSpPr>
          <p:nvPr>
            <p:ph type="sldNum" idx="12"/>
          </p:nvPr>
        </p:nvSpPr>
        <p:spPr>
          <a:xfrm>
            <a:off x="8286748" y="6217625"/>
            <a:ext cx="7344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14</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pic>
        <p:nvPicPr>
          <p:cNvPr id="378" name="Google Shape;378;p31"/>
          <p:cNvPicPr preferRelativeResize="0"/>
          <p:nvPr/>
        </p:nvPicPr>
        <p:blipFill rotWithShape="1">
          <a:blip r:embed="rId3">
            <a:alphaModFix/>
          </a:blip>
          <a:srcRect/>
          <a:stretch/>
        </p:blipFill>
        <p:spPr>
          <a:xfrm>
            <a:off x="2846640" y="3479965"/>
            <a:ext cx="6068267" cy="2601393"/>
          </a:xfrm>
          <a:prstGeom prst="rect">
            <a:avLst/>
          </a:prstGeom>
          <a:noFill/>
          <a:ln>
            <a:noFill/>
          </a:ln>
        </p:spPr>
      </p:pic>
      <p:sp>
        <p:nvSpPr>
          <p:cNvPr id="380" name="Google Shape;380;p31"/>
          <p:cNvSpPr/>
          <p:nvPr/>
        </p:nvSpPr>
        <p:spPr>
          <a:xfrm rot="2863285">
            <a:off x="2329358" y="3721575"/>
            <a:ext cx="1034560" cy="34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84DEC7F-D010-484F-B323-2D5D43D94610}"/>
              </a:ext>
            </a:extLst>
          </p:cNvPr>
          <p:cNvPicPr>
            <a:picLocks noChangeAspect="1"/>
          </p:cNvPicPr>
          <p:nvPr/>
        </p:nvPicPr>
        <p:blipFill>
          <a:blip r:embed="rId4"/>
          <a:stretch>
            <a:fillRect/>
          </a:stretch>
        </p:blipFill>
        <p:spPr>
          <a:xfrm>
            <a:off x="453149" y="1358219"/>
            <a:ext cx="3850907" cy="19854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16" name="Picture 15">
            <a:extLst>
              <a:ext uri="{FF2B5EF4-FFF2-40B4-BE49-F238E27FC236}">
                <a16:creationId xmlns:a16="http://schemas.microsoft.com/office/drawing/2014/main" id="{7D4BB60A-A376-41E9-8C1A-4B295D506A1B}"/>
              </a:ext>
            </a:extLst>
          </p:cNvPr>
          <p:cNvPicPr>
            <a:picLocks noChangeAspect="1"/>
          </p:cNvPicPr>
          <p:nvPr/>
        </p:nvPicPr>
        <p:blipFill>
          <a:blip r:embed="rId3"/>
          <a:stretch>
            <a:fillRect/>
          </a:stretch>
        </p:blipFill>
        <p:spPr>
          <a:xfrm>
            <a:off x="0" y="4600228"/>
            <a:ext cx="9144000" cy="2157726"/>
          </a:xfrm>
          <a:prstGeom prst="rect">
            <a:avLst/>
          </a:prstGeom>
        </p:spPr>
      </p:pic>
      <p:sp>
        <p:nvSpPr>
          <p:cNvPr id="401" name="Google Shape;401;p34"/>
          <p:cNvSpPr txBox="1">
            <a:spLocks noGrp="1"/>
          </p:cNvSpPr>
          <p:nvPr>
            <p:ph type="title"/>
          </p:nvPr>
        </p:nvSpPr>
        <p:spPr>
          <a:xfrm>
            <a:off x="311700" y="682664"/>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Counterexamples &amp; negative tree</a:t>
            </a:r>
            <a:endParaRPr dirty="0"/>
          </a:p>
        </p:txBody>
      </p:sp>
      <p:sp>
        <p:nvSpPr>
          <p:cNvPr id="402" name="Google Shape;402;p34"/>
          <p:cNvSpPr txBox="1">
            <a:spLocks noGrp="1"/>
          </p:cNvSpPr>
          <p:nvPr>
            <p:ph type="sldNum" idx="12"/>
          </p:nvPr>
        </p:nvSpPr>
        <p:spPr>
          <a:xfrm>
            <a:off x="8304598" y="6217625"/>
            <a:ext cx="716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15</a:t>
            </a:fld>
            <a:r>
              <a:rPr lang="en"/>
              <a:t>/25</a:t>
            </a:r>
            <a:endParaRPr/>
          </a:p>
        </p:txBody>
      </p:sp>
      <p:grpSp>
        <p:nvGrpSpPr>
          <p:cNvPr id="21" name="Group 20">
            <a:extLst>
              <a:ext uri="{FF2B5EF4-FFF2-40B4-BE49-F238E27FC236}">
                <a16:creationId xmlns:a16="http://schemas.microsoft.com/office/drawing/2014/main" id="{0B581DAA-56D2-4B00-96E9-7C412BB47BB3}"/>
              </a:ext>
            </a:extLst>
          </p:cNvPr>
          <p:cNvGrpSpPr/>
          <p:nvPr/>
        </p:nvGrpSpPr>
        <p:grpSpPr>
          <a:xfrm>
            <a:off x="381944" y="2763650"/>
            <a:ext cx="8450356" cy="1717901"/>
            <a:chOff x="552450" y="2870189"/>
            <a:chExt cx="8039100" cy="1611362"/>
          </a:xfrm>
        </p:grpSpPr>
        <p:pic>
          <p:nvPicPr>
            <p:cNvPr id="3" name="Picture 2">
              <a:extLst>
                <a:ext uri="{FF2B5EF4-FFF2-40B4-BE49-F238E27FC236}">
                  <a16:creationId xmlns:a16="http://schemas.microsoft.com/office/drawing/2014/main" id="{1C007637-C610-4B1F-A0EF-7004256A3619}"/>
                </a:ext>
              </a:extLst>
            </p:cNvPr>
            <p:cNvPicPr>
              <a:picLocks noChangeAspect="1"/>
            </p:cNvPicPr>
            <p:nvPr/>
          </p:nvPicPr>
          <p:blipFill>
            <a:blip r:embed="rId4"/>
            <a:stretch>
              <a:fillRect/>
            </a:stretch>
          </p:blipFill>
          <p:spPr>
            <a:xfrm>
              <a:off x="552450" y="2870189"/>
              <a:ext cx="8039100" cy="1403539"/>
            </a:xfrm>
            <a:prstGeom prst="rect">
              <a:avLst/>
            </a:prstGeom>
          </p:spPr>
        </p:pic>
        <p:sp>
          <p:nvSpPr>
            <p:cNvPr id="12" name="Arc 11">
              <a:extLst>
                <a:ext uri="{FF2B5EF4-FFF2-40B4-BE49-F238E27FC236}">
                  <a16:creationId xmlns:a16="http://schemas.microsoft.com/office/drawing/2014/main" id="{E169C58F-F13B-4957-967D-19FA9F58DEA4}"/>
                </a:ext>
              </a:extLst>
            </p:cNvPr>
            <p:cNvSpPr/>
            <p:nvPr/>
          </p:nvSpPr>
          <p:spPr>
            <a:xfrm>
              <a:off x="6389849" y="3901514"/>
              <a:ext cx="1701973" cy="580037"/>
            </a:xfrm>
            <a:prstGeom prst="arc">
              <a:avLst>
                <a:gd name="adj1" fmla="val 111296"/>
                <a:gd name="adj2" fmla="val 10639791"/>
              </a:avLst>
            </a:prstGeom>
            <a:ln w="19050">
              <a:solidFill>
                <a:srgbClr val="00000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DA4C17DD-ABD6-4457-A7F1-B5D5862938A8}"/>
              </a:ext>
            </a:extLst>
          </p:cNvPr>
          <p:cNvSpPr txBox="1"/>
          <p:nvPr/>
        </p:nvSpPr>
        <p:spPr>
          <a:xfrm>
            <a:off x="3680460" y="2945130"/>
            <a:ext cx="65" cy="215444"/>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19BB986-9221-4083-B7ED-F57A84412C18}"/>
                  </a:ext>
                </a:extLst>
              </p:cNvPr>
              <p:cNvSpPr/>
              <p:nvPr/>
            </p:nvSpPr>
            <p:spPr>
              <a:xfrm>
                <a:off x="3427304" y="1341688"/>
                <a:ext cx="2517991" cy="400110"/>
              </a:xfrm>
              <a:prstGeom prst="rect">
                <a:avLst/>
              </a:prstGeom>
              <a:ln>
                <a:solidFill>
                  <a:srgbClr val="0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r>
                        <a:rPr lang="en-US" sz="2000" b="0" i="1" smtClean="0">
                          <a:latin typeface="Cambria Math" panose="02040503050406030204" pitchFamily="18" charset="0"/>
                        </a:rPr>
                        <m:t>(</m:t>
                      </m:r>
                      <m:r>
                        <a:rPr lang="en-US" sz="2000" b="0" i="1" smtClean="0">
                          <a:latin typeface="Cambria Math" panose="02040503050406030204" pitchFamily="18" charset="0"/>
                        </a:rPr>
                        <m:t>𝑝𝑝</m:t>
                      </m:r>
                      <m:r>
                        <a:rPr lang="en-US" sz="2000" b="0" i="1" smtClean="0">
                          <a:latin typeface="Cambria Math" panose="02040503050406030204" pitchFamily="18" charset="0"/>
                        </a:rPr>
                        <m:t>1 →</m:t>
                      </m:r>
                      <m:r>
                        <a:rPr lang="en-US" sz="2000" b="0" i="1" smtClean="0">
                          <a:latin typeface="Cambria Math" panose="02040503050406030204" pitchFamily="18" charset="0"/>
                        </a:rPr>
                        <m:t>𝐹</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𝑣𝑝</m:t>
                          </m:r>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Para>
                </a14:m>
                <a:endParaRPr lang="en-US" sz="2000" dirty="0"/>
              </a:p>
            </p:txBody>
          </p:sp>
        </mc:Choice>
        <mc:Fallback xmlns="">
          <p:sp>
            <p:nvSpPr>
              <p:cNvPr id="15" name="Rectangle 14">
                <a:extLst>
                  <a:ext uri="{FF2B5EF4-FFF2-40B4-BE49-F238E27FC236}">
                    <a16:creationId xmlns:a16="http://schemas.microsoft.com/office/drawing/2014/main" id="{619BB986-9221-4083-B7ED-F57A84412C18}"/>
                  </a:ext>
                </a:extLst>
              </p:cNvPr>
              <p:cNvSpPr>
                <a:spLocks noRot="1" noChangeAspect="1" noMove="1" noResize="1" noEditPoints="1" noAdjustHandles="1" noChangeArrowheads="1" noChangeShapeType="1" noTextEdit="1"/>
              </p:cNvSpPr>
              <p:nvPr/>
            </p:nvSpPr>
            <p:spPr>
              <a:xfrm>
                <a:off x="3427304" y="1341688"/>
                <a:ext cx="2517991" cy="400110"/>
              </a:xfrm>
              <a:prstGeom prst="rect">
                <a:avLst/>
              </a:prstGeom>
              <a:blipFill>
                <a:blip r:embed="rId5"/>
                <a:stretch>
                  <a:fillRect b="-16176"/>
                </a:stretch>
              </a:blipFill>
              <a:ln>
                <a:solidFill>
                  <a:srgbClr val="000000"/>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8790F014-7B9A-4964-A79C-C0273009D71B}"/>
              </a:ext>
            </a:extLst>
          </p:cNvPr>
          <p:cNvSpPr txBox="1"/>
          <p:nvPr/>
        </p:nvSpPr>
        <p:spPr>
          <a:xfrm>
            <a:off x="3282709" y="2052669"/>
            <a:ext cx="2807179" cy="400110"/>
          </a:xfrm>
          <a:prstGeom prst="rect">
            <a:avLst/>
          </a:prstGeom>
          <a:noFill/>
          <a:ln>
            <a:solidFill>
              <a:srgbClr val="000000"/>
            </a:solidFill>
          </a:ln>
        </p:spPr>
        <p:txBody>
          <a:bodyPr wrap="none" rtlCol="0">
            <a:spAutoFit/>
          </a:bodyPr>
          <a:lstStyle/>
          <a:p>
            <a:r>
              <a:rPr lang="en-US" sz="2000" dirty="0" err="1"/>
              <a:t>NuSMV</a:t>
            </a:r>
            <a:r>
              <a:rPr lang="en-US" sz="2000" dirty="0"/>
              <a:t> model checker</a:t>
            </a:r>
          </a:p>
        </p:txBody>
      </p:sp>
      <p:sp>
        <p:nvSpPr>
          <p:cNvPr id="19" name="Arrow: Down 18">
            <a:extLst>
              <a:ext uri="{FF2B5EF4-FFF2-40B4-BE49-F238E27FC236}">
                <a16:creationId xmlns:a16="http://schemas.microsoft.com/office/drawing/2014/main" id="{3EC89268-80B1-4618-AF8B-FFEE8221538E}"/>
              </a:ext>
            </a:extLst>
          </p:cNvPr>
          <p:cNvSpPr/>
          <p:nvPr/>
        </p:nvSpPr>
        <p:spPr>
          <a:xfrm>
            <a:off x="4572000" y="1741798"/>
            <a:ext cx="266700" cy="31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59B40CD6-CCFD-4536-938E-FB75EC1C3CDE}"/>
              </a:ext>
            </a:extLst>
          </p:cNvPr>
          <p:cNvSpPr/>
          <p:nvPr/>
        </p:nvSpPr>
        <p:spPr>
          <a:xfrm>
            <a:off x="4572000" y="2536724"/>
            <a:ext cx="266700" cy="31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BEE90865-11FC-4B54-B46B-1C82E6604979}"/>
              </a:ext>
            </a:extLst>
          </p:cNvPr>
          <p:cNvSpPr/>
          <p:nvPr/>
        </p:nvSpPr>
        <p:spPr>
          <a:xfrm>
            <a:off x="4572000" y="4481551"/>
            <a:ext cx="266700" cy="310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D398DF-C710-43A3-AB2F-AF4BB2C39027}"/>
              </a:ext>
            </a:extLst>
          </p:cNvPr>
          <p:cNvSpPr txBox="1"/>
          <p:nvPr/>
        </p:nvSpPr>
        <p:spPr>
          <a:xfrm>
            <a:off x="381944" y="1341688"/>
            <a:ext cx="1552028" cy="400110"/>
          </a:xfrm>
          <a:prstGeom prst="rect">
            <a:avLst/>
          </a:prstGeom>
          <a:noFill/>
        </p:spPr>
        <p:txBody>
          <a:bodyPr wrap="none" rtlCol="0">
            <a:spAutoFit/>
          </a:bodyPr>
          <a:lstStyle/>
          <a:p>
            <a:r>
              <a:rPr lang="en-US" sz="2000" dirty="0"/>
              <a:t>LTL formula</a:t>
            </a:r>
          </a:p>
        </p:txBody>
      </p:sp>
      <p:sp>
        <p:nvSpPr>
          <p:cNvPr id="25" name="TextBox 24">
            <a:extLst>
              <a:ext uri="{FF2B5EF4-FFF2-40B4-BE49-F238E27FC236}">
                <a16:creationId xmlns:a16="http://schemas.microsoft.com/office/drawing/2014/main" id="{C814A6B8-07D1-4DD0-89B2-8A32C1F4C53A}"/>
              </a:ext>
            </a:extLst>
          </p:cNvPr>
          <p:cNvSpPr txBox="1"/>
          <p:nvPr/>
        </p:nvSpPr>
        <p:spPr>
          <a:xfrm>
            <a:off x="381944" y="2395724"/>
            <a:ext cx="2066591" cy="400110"/>
          </a:xfrm>
          <a:prstGeom prst="rect">
            <a:avLst/>
          </a:prstGeom>
          <a:noFill/>
        </p:spPr>
        <p:txBody>
          <a:bodyPr wrap="none" rtlCol="0">
            <a:spAutoFit/>
          </a:bodyPr>
          <a:lstStyle/>
          <a:p>
            <a:r>
              <a:rPr lang="en-US" sz="2000" dirty="0"/>
              <a:t>Counterexample</a:t>
            </a:r>
          </a:p>
        </p:txBody>
      </p:sp>
      <p:sp>
        <p:nvSpPr>
          <p:cNvPr id="26" name="TextBox 25">
            <a:extLst>
              <a:ext uri="{FF2B5EF4-FFF2-40B4-BE49-F238E27FC236}">
                <a16:creationId xmlns:a16="http://schemas.microsoft.com/office/drawing/2014/main" id="{C143EE85-143A-47D7-9721-4D36C1F2FC52}"/>
              </a:ext>
            </a:extLst>
          </p:cNvPr>
          <p:cNvSpPr txBox="1"/>
          <p:nvPr/>
        </p:nvSpPr>
        <p:spPr>
          <a:xfrm>
            <a:off x="381944" y="4598897"/>
            <a:ext cx="1709122" cy="400110"/>
          </a:xfrm>
          <a:prstGeom prst="rect">
            <a:avLst/>
          </a:prstGeom>
          <a:noFill/>
        </p:spPr>
        <p:txBody>
          <a:bodyPr wrap="none" rtlCol="0">
            <a:spAutoFit/>
          </a:bodyPr>
          <a:lstStyle/>
          <a:p>
            <a:r>
              <a:rPr lang="en-US" sz="2000" dirty="0"/>
              <a:t>Negative tree</a:t>
            </a:r>
          </a:p>
        </p:txBody>
      </p:sp>
    </p:spTree>
    <p:extLst>
      <p:ext uri="{BB962C8B-B14F-4D97-AF65-F5344CB8AC3E}">
        <p14:creationId xmlns:p14="http://schemas.microsoft.com/office/powerpoint/2010/main" val="9623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Main </a:t>
            </a:r>
            <a:r>
              <a:rPr lang="en-US" dirty="0"/>
              <a:t>negative tree </a:t>
            </a:r>
            <a:r>
              <a:rPr lang="en" dirty="0"/>
              <a:t>constraints (1) </a:t>
            </a:r>
            <a:endParaRPr dirty="0"/>
          </a:p>
        </p:txBody>
      </p:sp>
      <p:sp>
        <p:nvSpPr>
          <p:cNvPr id="402" name="Google Shape;402;p34"/>
          <p:cNvSpPr txBox="1">
            <a:spLocks noGrp="1"/>
          </p:cNvSpPr>
          <p:nvPr>
            <p:ph type="sldNum" idx="12"/>
          </p:nvPr>
        </p:nvSpPr>
        <p:spPr>
          <a:xfrm>
            <a:off x="8342034" y="6217621"/>
            <a:ext cx="679123" cy="524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16</a:t>
            </a:fld>
            <a:r>
              <a:rPr lang="en" dirty="0"/>
              <a:t>/25</a:t>
            </a:r>
            <a:endParaRPr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EC07EC-B403-4C67-B592-0C7C45BE2F46}"/>
                  </a:ext>
                </a:extLst>
              </p:cNvPr>
              <p:cNvSpPr txBox="1"/>
              <p:nvPr/>
            </p:nvSpPr>
            <p:spPr>
              <a:xfrm>
                <a:off x="2302616" y="4598512"/>
                <a:ext cx="895240" cy="9185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eqArr>
                            <m:eqArrPr>
                              <m:ctrlPr>
                                <a:rPr lang="en-US" sz="2000" b="0" i="1" smtClean="0">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=1</m:t>
                              </m:r>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3</m:t>
                                  </m:r>
                                </m:sub>
                              </m:sSub>
                              <m:r>
                                <a:rPr lang="en-US" sz="2000" i="1">
                                  <a:latin typeface="Cambria Math" panose="02040503050406030204" pitchFamily="18" charset="0"/>
                                </a:rPr>
                                <m:t>=1</m:t>
                              </m:r>
                            </m:e>
                          </m:eqArr>
                        </m:e>
                        <m:sub/>
                      </m:sSub>
                    </m:oMath>
                  </m:oMathPara>
                </a14:m>
                <a:endParaRPr lang="en-US" sz="2000" b="0" dirty="0"/>
              </a:p>
            </p:txBody>
          </p:sp>
        </mc:Choice>
        <mc:Fallback xmlns="">
          <p:sp>
            <p:nvSpPr>
              <p:cNvPr id="72" name="TextBox 71">
                <a:extLst>
                  <a:ext uri="{FF2B5EF4-FFF2-40B4-BE49-F238E27FC236}">
                    <a16:creationId xmlns:a16="http://schemas.microsoft.com/office/drawing/2014/main" id="{13EC07EC-B403-4C67-B592-0C7C45BE2F46}"/>
                  </a:ext>
                </a:extLst>
              </p:cNvPr>
              <p:cNvSpPr txBox="1">
                <a:spLocks noRot="1" noChangeAspect="1" noMove="1" noResize="1" noEditPoints="1" noAdjustHandles="1" noChangeArrowheads="1" noChangeShapeType="1" noTextEdit="1"/>
              </p:cNvSpPr>
              <p:nvPr/>
            </p:nvSpPr>
            <p:spPr>
              <a:xfrm>
                <a:off x="2302616" y="4598512"/>
                <a:ext cx="895240" cy="9185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0464F711-858E-49B1-8B50-8B7B0DBAD41E}"/>
                  </a:ext>
                </a:extLst>
              </p:cNvPr>
              <p:cNvSpPr txBox="1"/>
              <p:nvPr/>
            </p:nvSpPr>
            <p:spPr>
              <a:xfrm>
                <a:off x="2095548" y="4152452"/>
                <a:ext cx="141481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𝑢</m:t>
                          </m:r>
                        </m:sub>
                      </m:sSub>
                      <m:r>
                        <a:rPr lang="en-US" sz="2000" b="0" i="1" smtClean="0">
                          <a:latin typeface="Cambria Math" panose="02040503050406030204" pitchFamily="18" charset="0"/>
                        </a:rPr>
                        <m:t>=⟨0011⟩</m:t>
                      </m:r>
                    </m:oMath>
                  </m:oMathPara>
                </a14:m>
                <a:endParaRPr lang="en-US" sz="2000" dirty="0"/>
              </a:p>
            </p:txBody>
          </p:sp>
        </mc:Choice>
        <mc:Fallback xmlns="">
          <p:sp>
            <p:nvSpPr>
              <p:cNvPr id="95" name="TextBox 94">
                <a:extLst>
                  <a:ext uri="{FF2B5EF4-FFF2-40B4-BE49-F238E27FC236}">
                    <a16:creationId xmlns:a16="http://schemas.microsoft.com/office/drawing/2014/main" id="{0464F711-858E-49B1-8B50-8B7B0DBAD41E}"/>
                  </a:ext>
                </a:extLst>
              </p:cNvPr>
              <p:cNvSpPr txBox="1">
                <a:spLocks noRot="1" noChangeAspect="1" noMove="1" noResize="1" noEditPoints="1" noAdjustHandles="1" noChangeArrowheads="1" noChangeShapeType="1" noTextEdit="1"/>
              </p:cNvSpPr>
              <p:nvPr/>
            </p:nvSpPr>
            <p:spPr>
              <a:xfrm>
                <a:off x="2095548" y="4152452"/>
                <a:ext cx="1414811" cy="307777"/>
              </a:xfrm>
              <a:prstGeom prst="rect">
                <a:avLst/>
              </a:prstGeom>
              <a:blipFill>
                <a:blip r:embed="rId4"/>
                <a:stretch>
                  <a:fillRect l="-1724" r="-5172"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B315FAA8-9CF1-4DAE-AD58-82DC9AEA49E5}"/>
                  </a:ext>
                </a:extLst>
              </p:cNvPr>
              <p:cNvSpPr/>
              <p:nvPr/>
            </p:nvSpPr>
            <p:spPr>
              <a:xfrm>
                <a:off x="2097347" y="5572976"/>
                <a:ext cx="15849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𝑧</m:t>
                          </m:r>
                        </m:e>
                        <m:sub>
                          <m:r>
                            <a:rPr lang="en-US" sz="2000" b="0" i="1" smtClean="0">
                              <a:latin typeface="Cambria Math" panose="02040503050406030204" pitchFamily="18" charset="0"/>
                            </a:rPr>
                            <m:t>𝑣</m:t>
                          </m:r>
                        </m:sub>
                      </m:sSub>
                      <m:r>
                        <a:rPr lang="en-US" sz="2000" i="1">
                          <a:latin typeface="Cambria Math" panose="02040503050406030204" pitchFamily="18" charset="0"/>
                        </a:rPr>
                        <m:t>=⟨1</m:t>
                      </m:r>
                      <m:r>
                        <a:rPr lang="en-US" sz="2000" b="0" i="1" smtClean="0">
                          <a:latin typeface="Cambria Math" panose="02040503050406030204" pitchFamily="18" charset="0"/>
                        </a:rPr>
                        <m:t>1</m:t>
                      </m:r>
                      <m:r>
                        <a:rPr lang="en-US" sz="2000" i="1">
                          <a:latin typeface="Cambria Math" panose="02040503050406030204" pitchFamily="18" charset="0"/>
                        </a:rPr>
                        <m:t>1</m:t>
                      </m:r>
                      <m:r>
                        <a:rPr lang="en-US" sz="2000" b="0" i="1" smtClean="0">
                          <a:latin typeface="Cambria Math" panose="02040503050406030204" pitchFamily="18" charset="0"/>
                        </a:rPr>
                        <m:t>1</m:t>
                      </m:r>
                      <m:r>
                        <a:rPr lang="en-US" sz="2000" i="1">
                          <a:latin typeface="Cambria Math" panose="02040503050406030204" pitchFamily="18" charset="0"/>
                        </a:rPr>
                        <m:t>⟩</m:t>
                      </m:r>
                    </m:oMath>
                  </m:oMathPara>
                </a14:m>
                <a:endParaRPr lang="en-US" sz="2000" dirty="0"/>
              </a:p>
            </p:txBody>
          </p:sp>
        </mc:Choice>
        <mc:Fallback xmlns="">
          <p:sp>
            <p:nvSpPr>
              <p:cNvPr id="91" name="Rectangle 90">
                <a:extLst>
                  <a:ext uri="{FF2B5EF4-FFF2-40B4-BE49-F238E27FC236}">
                    <a16:creationId xmlns:a16="http://schemas.microsoft.com/office/drawing/2014/main" id="{B315FAA8-9CF1-4DAE-AD58-82DC9AEA49E5}"/>
                  </a:ext>
                </a:extLst>
              </p:cNvPr>
              <p:cNvSpPr>
                <a:spLocks noRot="1" noChangeAspect="1" noMove="1" noResize="1" noEditPoints="1" noAdjustHandles="1" noChangeArrowheads="1" noChangeShapeType="1" noTextEdit="1"/>
              </p:cNvSpPr>
              <p:nvPr/>
            </p:nvSpPr>
            <p:spPr>
              <a:xfrm>
                <a:off x="2097347" y="5572976"/>
                <a:ext cx="1584986" cy="400110"/>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90B9180-1A01-4418-9DF0-7C4BCA5ED818}"/>
                  </a:ext>
                </a:extLst>
              </p:cNvPr>
              <p:cNvSpPr txBox="1"/>
              <p:nvPr/>
            </p:nvSpPr>
            <p:spPr>
              <a:xfrm>
                <a:off x="3887176" y="5789911"/>
                <a:ext cx="1579087"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sub>
                      </m:sSub>
                      <m:r>
                        <a:rPr lang="en-US" sz="2000" b="0" i="1" smtClean="0">
                          <a:latin typeface="Cambria Math" panose="02040503050406030204" pitchFamily="18" charset="0"/>
                        </a:rPr>
                        <m:t>=⟨11∗ ∗⟩</m:t>
                      </m:r>
                    </m:oMath>
                  </m:oMathPara>
                </a14:m>
                <a:endParaRPr lang="en-US" sz="2000" dirty="0"/>
              </a:p>
            </p:txBody>
          </p:sp>
        </mc:Choice>
        <mc:Fallback xmlns="">
          <p:sp>
            <p:nvSpPr>
              <p:cNvPr id="97" name="TextBox 96">
                <a:extLst>
                  <a:ext uri="{FF2B5EF4-FFF2-40B4-BE49-F238E27FC236}">
                    <a16:creationId xmlns:a16="http://schemas.microsoft.com/office/drawing/2014/main" id="{F90B9180-1A01-4418-9DF0-7C4BCA5ED818}"/>
                  </a:ext>
                </a:extLst>
              </p:cNvPr>
              <p:cNvSpPr txBox="1">
                <a:spLocks noRot="1" noChangeAspect="1" noMove="1" noResize="1" noEditPoints="1" noAdjustHandles="1" noChangeArrowheads="1" noChangeShapeType="1" noTextEdit="1"/>
              </p:cNvSpPr>
              <p:nvPr/>
            </p:nvSpPr>
            <p:spPr>
              <a:xfrm>
                <a:off x="3887176" y="5789911"/>
                <a:ext cx="1579087" cy="334194"/>
              </a:xfrm>
              <a:prstGeom prst="rect">
                <a:avLst/>
              </a:prstGeom>
              <a:blipFill>
                <a:blip r:embed="rId6"/>
                <a:stretch>
                  <a:fillRect l="-1544" r="-4633"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784D3B3-A627-4E17-8C55-6925C7D5FB58}"/>
                  </a:ext>
                </a:extLst>
              </p:cNvPr>
              <p:cNvSpPr txBox="1"/>
              <p:nvPr/>
            </p:nvSpPr>
            <p:spPr>
              <a:xfrm>
                <a:off x="3333673" y="6281828"/>
                <a:ext cx="2817694" cy="307777"/>
              </a:xfrm>
              <a:prstGeom prst="rect">
                <a:avLst/>
              </a:prstGeom>
              <a:noFill/>
            </p:spPr>
            <p:txBody>
              <a:bodyPr wrap="none" lIns="0" tIns="0" rIns="0" bIns="0" rtlCol="0">
                <a:spAutoFit/>
              </a:bodyPr>
              <a:lstStyle/>
              <a:p>
                <a14:m>
                  <m:oMath xmlns:m="http://schemas.openxmlformats.org/officeDocument/2006/math">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11∗ ∗</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0011</m:t>
                        </m:r>
                      </m:e>
                    </m:d>
                  </m:oMath>
                </a14:m>
                <a:r>
                  <a:rPr lang="en-US" sz="2000" dirty="0"/>
                  <a:t> =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11</m:t>
                    </m:r>
                    <m:r>
                      <a:rPr lang="en-US" sz="2000" i="1">
                        <a:latin typeface="Cambria Math" panose="02040503050406030204" pitchFamily="18" charset="0"/>
                      </a:rPr>
                      <m:t>11⟩</m:t>
                    </m:r>
                  </m:oMath>
                </a14:m>
                <a:endParaRPr lang="en-US" sz="2000" dirty="0"/>
              </a:p>
            </p:txBody>
          </p:sp>
        </mc:Choice>
        <mc:Fallback xmlns="">
          <p:sp>
            <p:nvSpPr>
              <p:cNvPr id="98" name="TextBox 97">
                <a:extLst>
                  <a:ext uri="{FF2B5EF4-FFF2-40B4-BE49-F238E27FC236}">
                    <a16:creationId xmlns:a16="http://schemas.microsoft.com/office/drawing/2014/main" id="{D784D3B3-A627-4E17-8C55-6925C7D5FB58}"/>
                  </a:ext>
                </a:extLst>
              </p:cNvPr>
              <p:cNvSpPr txBox="1">
                <a:spLocks noRot="1" noChangeAspect="1" noMove="1" noResize="1" noEditPoints="1" noAdjustHandles="1" noChangeArrowheads="1" noChangeShapeType="1" noTextEdit="1"/>
              </p:cNvSpPr>
              <p:nvPr/>
            </p:nvSpPr>
            <p:spPr>
              <a:xfrm>
                <a:off x="3333673" y="6281828"/>
                <a:ext cx="2817694" cy="307777"/>
              </a:xfrm>
              <a:prstGeom prst="rect">
                <a:avLst/>
              </a:prstGeom>
              <a:blipFill>
                <a:blip r:embed="rId7"/>
                <a:stretch>
                  <a:fillRect t="-23529" r="-3247" b="-50980"/>
                </a:stretch>
              </a:blipFill>
            </p:spPr>
            <p:txBody>
              <a:bodyPr/>
              <a:lstStyle/>
              <a:p>
                <a:r>
                  <a:rPr lang="en-US">
                    <a:noFill/>
                  </a:rPr>
                  <a:t> </a:t>
                </a:r>
              </a:p>
            </p:txBody>
          </p:sp>
        </mc:Fallback>
      </mc:AlternateContent>
      <p:grpSp>
        <p:nvGrpSpPr>
          <p:cNvPr id="114" name="Group 113">
            <a:extLst>
              <a:ext uri="{FF2B5EF4-FFF2-40B4-BE49-F238E27FC236}">
                <a16:creationId xmlns:a16="http://schemas.microsoft.com/office/drawing/2014/main" id="{AAF355BD-E06A-432C-9983-2787E54819F0}"/>
              </a:ext>
            </a:extLst>
          </p:cNvPr>
          <p:cNvGrpSpPr/>
          <p:nvPr/>
        </p:nvGrpSpPr>
        <p:grpSpPr>
          <a:xfrm>
            <a:off x="5340821" y="3446301"/>
            <a:ext cx="3340774" cy="2677804"/>
            <a:chOff x="5340821" y="1754661"/>
            <a:chExt cx="3340774" cy="2677804"/>
          </a:xfrm>
        </p:grpSpPr>
        <p:sp>
          <p:nvSpPr>
            <p:cNvPr id="55" name="Oval 54">
              <a:extLst>
                <a:ext uri="{FF2B5EF4-FFF2-40B4-BE49-F238E27FC236}">
                  <a16:creationId xmlns:a16="http://schemas.microsoft.com/office/drawing/2014/main" id="{49F06DFA-F160-4A21-8D55-822881F927F6}"/>
                </a:ext>
              </a:extLst>
            </p:cNvPr>
            <p:cNvSpPr/>
            <p:nvPr/>
          </p:nvSpPr>
          <p:spPr>
            <a:xfrm>
              <a:off x="5340821" y="2599335"/>
              <a:ext cx="472440" cy="495300"/>
            </a:xfrm>
            <a:prstGeom prst="ellipse">
              <a:avLst/>
            </a:prstGeom>
            <a:solidFill>
              <a:schemeClr val="accent3">
                <a:lumMod val="40000"/>
                <a:lumOff val="60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D9CD694F-8FAC-49A7-A4A9-829D498E086A}"/>
                </a:ext>
              </a:extLst>
            </p:cNvPr>
            <p:cNvSpPr/>
            <p:nvPr/>
          </p:nvSpPr>
          <p:spPr>
            <a:xfrm>
              <a:off x="7549698" y="1754661"/>
              <a:ext cx="472440" cy="495300"/>
            </a:xfrm>
            <a:prstGeom prst="ellipse">
              <a:avLst/>
            </a:prstGeom>
            <a:solidFill>
              <a:schemeClr val="bg1">
                <a:lumMod val="8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27AB6FB-AA81-438F-81F3-61D17DF834FC}"/>
                </a:ext>
              </a:extLst>
            </p:cNvPr>
            <p:cNvSpPr/>
            <p:nvPr/>
          </p:nvSpPr>
          <p:spPr>
            <a:xfrm>
              <a:off x="6446644" y="3937165"/>
              <a:ext cx="472440" cy="495300"/>
            </a:xfrm>
            <a:prstGeom prst="ellipse">
              <a:avLst/>
            </a:prstGeom>
            <a:solidFill>
              <a:srgbClr val="92D05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735E31B-2972-4A75-B667-98555B4AAB0C}"/>
                </a:ext>
              </a:extLst>
            </p:cNvPr>
            <p:cNvSpPr/>
            <p:nvPr/>
          </p:nvSpPr>
          <p:spPr>
            <a:xfrm>
              <a:off x="8209155" y="2962774"/>
              <a:ext cx="472440" cy="495300"/>
            </a:xfrm>
            <a:prstGeom prst="ellipse">
              <a:avLst/>
            </a:prstGeom>
            <a:solidFill>
              <a:schemeClr val="bg1">
                <a:lumMod val="8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Connector: Curved 58">
              <a:extLst>
                <a:ext uri="{FF2B5EF4-FFF2-40B4-BE49-F238E27FC236}">
                  <a16:creationId xmlns:a16="http://schemas.microsoft.com/office/drawing/2014/main" id="{FF90D3F5-3F40-4850-B521-44929C781FBA}"/>
                </a:ext>
              </a:extLst>
            </p:cNvPr>
            <p:cNvCxnSpPr>
              <a:cxnSpLocks/>
              <a:stCxn id="55" idx="0"/>
              <a:endCxn id="56" idx="2"/>
            </p:cNvCxnSpPr>
            <p:nvPr/>
          </p:nvCxnSpPr>
          <p:spPr>
            <a:xfrm rot="5400000" flipH="1" flipV="1">
              <a:off x="6264857" y="1314495"/>
              <a:ext cx="597024" cy="1972657"/>
            </a:xfrm>
            <a:prstGeom prst="curved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83BA0388-AA15-4B53-A577-989DDD85712B}"/>
                </a:ext>
              </a:extLst>
            </p:cNvPr>
            <p:cNvCxnSpPr>
              <a:cxnSpLocks/>
              <a:stCxn id="56" idx="6"/>
              <a:endCxn id="58" idx="7"/>
            </p:cNvCxnSpPr>
            <p:nvPr/>
          </p:nvCxnSpPr>
          <p:spPr>
            <a:xfrm>
              <a:off x="8022138" y="2002311"/>
              <a:ext cx="590270" cy="1032998"/>
            </a:xfrm>
            <a:prstGeom prst="curved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F43E3CCF-2E5D-44E9-88B3-EA431CB1D83F}"/>
                </a:ext>
              </a:extLst>
            </p:cNvPr>
            <p:cNvCxnSpPr>
              <a:cxnSpLocks/>
              <a:stCxn id="58" idx="2"/>
              <a:endCxn id="56" idx="4"/>
            </p:cNvCxnSpPr>
            <p:nvPr/>
          </p:nvCxnSpPr>
          <p:spPr>
            <a:xfrm rot="10800000">
              <a:off x="7785919" y="2249962"/>
              <a:ext cx="423237" cy="960463"/>
            </a:xfrm>
            <a:prstGeom prst="curved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6615350F-3A4B-4C4A-91A7-F508D450EAB9}"/>
                </a:ext>
              </a:extLst>
            </p:cNvPr>
            <p:cNvCxnSpPr>
              <a:cxnSpLocks/>
              <a:stCxn id="58" idx="4"/>
              <a:endCxn id="57" idx="6"/>
            </p:cNvCxnSpPr>
            <p:nvPr/>
          </p:nvCxnSpPr>
          <p:spPr>
            <a:xfrm rot="5400000">
              <a:off x="7318860" y="3058299"/>
              <a:ext cx="726741" cy="1526291"/>
            </a:xfrm>
            <a:prstGeom prst="curved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CEE2A601-A2A7-4331-B5E8-A359B44E12D8}"/>
                </a:ext>
              </a:extLst>
            </p:cNvPr>
            <p:cNvCxnSpPr>
              <a:cxnSpLocks/>
              <a:stCxn id="55" idx="4"/>
              <a:endCxn id="57" idx="2"/>
            </p:cNvCxnSpPr>
            <p:nvPr/>
          </p:nvCxnSpPr>
          <p:spPr>
            <a:xfrm rot="16200000" flipH="1">
              <a:off x="5466752" y="3204923"/>
              <a:ext cx="1090180" cy="869603"/>
            </a:xfrm>
            <a:prstGeom prst="curvedConnector2">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4BC317BF-E7D1-421F-95E4-DAE24FD69498}"/>
                </a:ext>
              </a:extLst>
            </p:cNvPr>
            <p:cNvCxnSpPr>
              <a:cxnSpLocks/>
              <a:stCxn id="57" idx="0"/>
              <a:endCxn id="58" idx="3"/>
            </p:cNvCxnSpPr>
            <p:nvPr/>
          </p:nvCxnSpPr>
          <p:spPr>
            <a:xfrm rot="5400000" flipH="1" flipV="1">
              <a:off x="7204790" y="2863613"/>
              <a:ext cx="551626" cy="1595478"/>
            </a:xfrm>
            <a:prstGeom prst="curvedConnector3">
              <a:avLst>
                <a:gd name="adj1" fmla="val 50000"/>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6BFD0274-5822-4382-8D77-3AE6DB0EB97D}"/>
                </a:ext>
              </a:extLst>
            </p:cNvPr>
            <p:cNvCxnSpPr>
              <a:cxnSpLocks/>
              <a:stCxn id="55" idx="6"/>
              <a:endCxn id="56" idx="3"/>
            </p:cNvCxnSpPr>
            <p:nvPr/>
          </p:nvCxnSpPr>
          <p:spPr>
            <a:xfrm flipV="1">
              <a:off x="5813261" y="2177426"/>
              <a:ext cx="1805624" cy="669559"/>
            </a:xfrm>
            <a:prstGeom prst="curved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575179D-C5F5-4B7D-AB02-C7BF1B582C69}"/>
                    </a:ext>
                  </a:extLst>
                </p:cNvPr>
                <p:cNvSpPr txBox="1"/>
                <p:nvPr/>
              </p:nvSpPr>
              <p:spPr>
                <a:xfrm>
                  <a:off x="5778031" y="3304185"/>
                  <a:ext cx="8921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3</m:t>
                            </m:r>
                          </m:sub>
                        </m:sSub>
                      </m:oMath>
                    </m:oMathPara>
                  </a14:m>
                  <a:endParaRPr lang="en-US" sz="2000" dirty="0"/>
                </a:p>
              </p:txBody>
            </p:sp>
          </mc:Choice>
          <mc:Fallback xmlns="">
            <p:sp>
              <p:nvSpPr>
                <p:cNvPr id="90" name="TextBox 89">
                  <a:extLst>
                    <a:ext uri="{FF2B5EF4-FFF2-40B4-BE49-F238E27FC236}">
                      <a16:creationId xmlns:a16="http://schemas.microsoft.com/office/drawing/2014/main" id="{6575179D-C5F5-4B7D-AB02-C7BF1B582C69}"/>
                    </a:ext>
                  </a:extLst>
                </p:cNvPr>
                <p:cNvSpPr txBox="1">
                  <a:spLocks noRot="1" noChangeAspect="1" noMove="1" noResize="1" noEditPoints="1" noAdjustHandles="1" noChangeArrowheads="1" noChangeShapeType="1" noTextEdit="1"/>
                </p:cNvSpPr>
                <p:nvPr/>
              </p:nvSpPr>
              <p:spPr>
                <a:xfrm>
                  <a:off x="5778031" y="3304185"/>
                  <a:ext cx="892167" cy="307777"/>
                </a:xfrm>
                <a:prstGeom prst="rect">
                  <a:avLst/>
                </a:prstGeom>
                <a:blipFill>
                  <a:blip r:embed="rId8"/>
                  <a:stretch>
                    <a:fillRect r="-205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C2DC4FC-BF0F-44D8-8147-92FF24ECBEA9}"/>
                    </a:ext>
                  </a:extLst>
                </p:cNvPr>
                <p:cNvSpPr txBox="1"/>
                <p:nvPr/>
              </p:nvSpPr>
              <p:spPr>
                <a:xfrm>
                  <a:off x="5950318" y="1816179"/>
                  <a:ext cx="3800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oMath>
                    </m:oMathPara>
                  </a14:m>
                  <a:endParaRPr lang="en-US" sz="2000" dirty="0"/>
                </a:p>
              </p:txBody>
            </p:sp>
          </mc:Choice>
          <mc:Fallback xmlns="">
            <p:sp>
              <p:nvSpPr>
                <p:cNvPr id="93" name="TextBox 92">
                  <a:extLst>
                    <a:ext uri="{FF2B5EF4-FFF2-40B4-BE49-F238E27FC236}">
                      <a16:creationId xmlns:a16="http://schemas.microsoft.com/office/drawing/2014/main" id="{8C2DC4FC-BF0F-44D8-8147-92FF24ECBEA9}"/>
                    </a:ext>
                  </a:extLst>
                </p:cNvPr>
                <p:cNvSpPr txBox="1">
                  <a:spLocks noRot="1" noChangeAspect="1" noMove="1" noResize="1" noEditPoints="1" noAdjustHandles="1" noChangeArrowheads="1" noChangeShapeType="1" noTextEdit="1"/>
                </p:cNvSpPr>
                <p:nvPr/>
              </p:nvSpPr>
              <p:spPr>
                <a:xfrm>
                  <a:off x="5950318" y="1816179"/>
                  <a:ext cx="380039" cy="307777"/>
                </a:xfrm>
                <a:prstGeom prst="rect">
                  <a:avLst/>
                </a:prstGeom>
                <a:blipFill>
                  <a:blip r:embed="rId9"/>
                  <a:stretch>
                    <a:fillRect r="-645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65814999-83FD-4855-BE75-799C97D137F3}"/>
                    </a:ext>
                  </a:extLst>
                </p:cNvPr>
                <p:cNvSpPr txBox="1"/>
                <p:nvPr/>
              </p:nvSpPr>
              <p:spPr>
                <a:xfrm>
                  <a:off x="6256624" y="2381806"/>
                  <a:ext cx="56643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oMath>
                    </m:oMathPara>
                  </a14:m>
                  <a:endParaRPr lang="en-US" sz="2000" dirty="0"/>
                </a:p>
              </p:txBody>
            </p:sp>
          </mc:Choice>
          <mc:Fallback xmlns="">
            <p:sp>
              <p:nvSpPr>
                <p:cNvPr id="94" name="TextBox 93">
                  <a:extLst>
                    <a:ext uri="{FF2B5EF4-FFF2-40B4-BE49-F238E27FC236}">
                      <a16:creationId xmlns:a16="http://schemas.microsoft.com/office/drawing/2014/main" id="{65814999-83FD-4855-BE75-799C97D137F3}"/>
                    </a:ext>
                  </a:extLst>
                </p:cNvPr>
                <p:cNvSpPr txBox="1">
                  <a:spLocks noRot="1" noChangeAspect="1" noMove="1" noResize="1" noEditPoints="1" noAdjustHandles="1" noChangeArrowheads="1" noChangeShapeType="1" noTextEdit="1"/>
                </p:cNvSpPr>
                <p:nvPr/>
              </p:nvSpPr>
              <p:spPr>
                <a:xfrm>
                  <a:off x="6256624" y="2381806"/>
                  <a:ext cx="566437" cy="307777"/>
                </a:xfrm>
                <a:prstGeom prst="rect">
                  <a:avLst/>
                </a:prstGeom>
                <a:blipFill>
                  <a:blip r:embed="rId10"/>
                  <a:stretch>
                    <a:fillRect r="-2151"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AA80C9D7-DDF0-4B2A-AE07-63022E8A6BDB}"/>
                    </a:ext>
                  </a:extLst>
                </p:cNvPr>
                <p:cNvSpPr txBox="1"/>
                <p:nvPr/>
              </p:nvSpPr>
              <p:spPr>
                <a:xfrm>
                  <a:off x="5371646" y="2663032"/>
                  <a:ext cx="35266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oMath>
                    </m:oMathPara>
                  </a14:m>
                  <a:endParaRPr lang="en-US" sz="2000" dirty="0"/>
                </a:p>
              </p:txBody>
            </p:sp>
          </mc:Choice>
          <mc:Fallback xmlns="">
            <p:sp>
              <p:nvSpPr>
                <p:cNvPr id="104" name="TextBox 103">
                  <a:extLst>
                    <a:ext uri="{FF2B5EF4-FFF2-40B4-BE49-F238E27FC236}">
                      <a16:creationId xmlns:a16="http://schemas.microsoft.com/office/drawing/2014/main" id="{AA80C9D7-DDF0-4B2A-AE07-63022E8A6BDB}"/>
                    </a:ext>
                  </a:extLst>
                </p:cNvPr>
                <p:cNvSpPr txBox="1">
                  <a:spLocks noRot="1" noChangeAspect="1" noMove="1" noResize="1" noEditPoints="1" noAdjustHandles="1" noChangeArrowheads="1" noChangeShapeType="1" noTextEdit="1"/>
                </p:cNvSpPr>
                <p:nvPr/>
              </p:nvSpPr>
              <p:spPr>
                <a:xfrm>
                  <a:off x="5371646" y="2663032"/>
                  <a:ext cx="352661" cy="307777"/>
                </a:xfrm>
                <a:prstGeom prst="rect">
                  <a:avLst/>
                </a:prstGeom>
                <a:blipFill>
                  <a:blip r:embed="rId11"/>
                  <a:stretch>
                    <a:fillRect r="-3448"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C96FBD29-509B-4131-A833-519C5C97CC60}"/>
                    </a:ext>
                  </a:extLst>
                </p:cNvPr>
                <p:cNvSpPr txBox="1"/>
                <p:nvPr/>
              </p:nvSpPr>
              <p:spPr>
                <a:xfrm>
                  <a:off x="6491293" y="4002079"/>
                  <a:ext cx="3586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oMath>
                    </m:oMathPara>
                  </a14:m>
                  <a:endParaRPr lang="en-US" sz="2000" dirty="0"/>
                </a:p>
              </p:txBody>
            </p:sp>
          </mc:Choice>
          <mc:Fallback xmlns="">
            <p:sp>
              <p:nvSpPr>
                <p:cNvPr id="105" name="TextBox 104">
                  <a:extLst>
                    <a:ext uri="{FF2B5EF4-FFF2-40B4-BE49-F238E27FC236}">
                      <a16:creationId xmlns:a16="http://schemas.microsoft.com/office/drawing/2014/main" id="{C96FBD29-509B-4131-A833-519C5C97CC60}"/>
                    </a:ext>
                  </a:extLst>
                </p:cNvPr>
                <p:cNvSpPr txBox="1">
                  <a:spLocks noRot="1" noChangeAspect="1" noMove="1" noResize="1" noEditPoints="1" noAdjustHandles="1" noChangeArrowheads="1" noChangeShapeType="1" noTextEdit="1"/>
                </p:cNvSpPr>
                <p:nvPr/>
              </p:nvSpPr>
              <p:spPr>
                <a:xfrm>
                  <a:off x="6491293" y="4002079"/>
                  <a:ext cx="358624" cy="307777"/>
                </a:xfrm>
                <a:prstGeom prst="rect">
                  <a:avLst/>
                </a:prstGeom>
                <a:blipFill>
                  <a:blip r:embed="rId12"/>
                  <a:stretch>
                    <a:fillRect r="-3390" b="-22000"/>
                  </a:stretch>
                </a:blipFill>
              </p:spPr>
              <p:txBody>
                <a:bodyPr/>
                <a:lstStyle/>
                <a:p>
                  <a:r>
                    <a:rPr lang="en-US">
                      <a:noFill/>
                    </a:rPr>
                    <a:t> </a:t>
                  </a:r>
                </a:p>
              </p:txBody>
            </p:sp>
          </mc:Fallback>
        </mc:AlternateContent>
      </p:grpSp>
      <p:sp>
        <p:nvSpPr>
          <p:cNvPr id="116" name="Rectangle: Rounded Corners 115">
            <a:extLst>
              <a:ext uri="{FF2B5EF4-FFF2-40B4-BE49-F238E27FC236}">
                <a16:creationId xmlns:a16="http://schemas.microsoft.com/office/drawing/2014/main" id="{4FBD0B8A-4C55-4E7A-A872-7E8C82EA42D4}"/>
              </a:ext>
            </a:extLst>
          </p:cNvPr>
          <p:cNvSpPr/>
          <p:nvPr/>
        </p:nvSpPr>
        <p:spPr>
          <a:xfrm>
            <a:off x="388620" y="2004060"/>
            <a:ext cx="2125980" cy="996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 Vertex u has color c</a:t>
            </a:r>
            <a:r>
              <a:rPr lang="en-US" sz="2000" baseline="-25000" dirty="0">
                <a:solidFill>
                  <a:srgbClr val="000000"/>
                </a:solidFill>
              </a:rPr>
              <a:t>1</a:t>
            </a:r>
          </a:p>
        </p:txBody>
      </p:sp>
      <p:sp>
        <p:nvSpPr>
          <p:cNvPr id="119" name="Rectangle: Rounded Corners 118">
            <a:extLst>
              <a:ext uri="{FF2B5EF4-FFF2-40B4-BE49-F238E27FC236}">
                <a16:creationId xmlns:a16="http://schemas.microsoft.com/office/drawing/2014/main" id="{7626BB1D-D8E0-42F3-AE98-D4F761C58ABA}"/>
              </a:ext>
            </a:extLst>
          </p:cNvPr>
          <p:cNvSpPr/>
          <p:nvPr/>
        </p:nvSpPr>
        <p:spPr>
          <a:xfrm>
            <a:off x="3048000" y="2004060"/>
            <a:ext cx="2400300" cy="996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2. Automaton has corresponding transition</a:t>
            </a:r>
            <a:endParaRPr lang="en-US" sz="2000" baseline="-25000" dirty="0">
              <a:solidFill>
                <a:srgbClr val="000000"/>
              </a:solidFill>
            </a:endParaRPr>
          </a:p>
        </p:txBody>
      </p:sp>
      <p:sp>
        <p:nvSpPr>
          <p:cNvPr id="120" name="Rectangle: Rounded Corners 119">
            <a:extLst>
              <a:ext uri="{FF2B5EF4-FFF2-40B4-BE49-F238E27FC236}">
                <a16:creationId xmlns:a16="http://schemas.microsoft.com/office/drawing/2014/main" id="{EE65AB9A-B93D-4D0D-92B0-9414FC81AAD5}"/>
              </a:ext>
            </a:extLst>
          </p:cNvPr>
          <p:cNvSpPr/>
          <p:nvPr/>
        </p:nvSpPr>
        <p:spPr>
          <a:xfrm>
            <a:off x="5950318" y="2004060"/>
            <a:ext cx="2737996" cy="996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3. State c</a:t>
            </a:r>
            <a:r>
              <a:rPr lang="en-US" sz="2000" baseline="-25000" dirty="0">
                <a:solidFill>
                  <a:srgbClr val="000000"/>
                </a:solidFill>
              </a:rPr>
              <a:t>2 </a:t>
            </a:r>
            <a:r>
              <a:rPr lang="en-US" sz="2000" dirty="0">
                <a:solidFill>
                  <a:srgbClr val="000000"/>
                </a:solidFill>
              </a:rPr>
              <a:t>correctly transforms output variables</a:t>
            </a:r>
          </a:p>
        </p:txBody>
      </p:sp>
      <p:cxnSp>
        <p:nvCxnSpPr>
          <p:cNvPr id="118" name="Straight Arrow Connector 117">
            <a:extLst>
              <a:ext uri="{FF2B5EF4-FFF2-40B4-BE49-F238E27FC236}">
                <a16:creationId xmlns:a16="http://schemas.microsoft.com/office/drawing/2014/main" id="{E5B7BAF9-CD3D-465B-A147-64BC8DB21AB0}"/>
              </a:ext>
            </a:extLst>
          </p:cNvPr>
          <p:cNvCxnSpPr>
            <a:cxnSpLocks/>
            <a:stCxn id="116" idx="3"/>
            <a:endCxn id="119" idx="1"/>
          </p:cNvCxnSpPr>
          <p:nvPr/>
        </p:nvCxnSpPr>
        <p:spPr>
          <a:xfrm>
            <a:off x="2514600" y="2502501"/>
            <a:ext cx="533400"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AF64B0A-6C5B-4FB4-82BB-A537AE370014}"/>
              </a:ext>
            </a:extLst>
          </p:cNvPr>
          <p:cNvCxnSpPr>
            <a:cxnSpLocks/>
            <a:stCxn id="119" idx="3"/>
            <a:endCxn id="120" idx="1"/>
          </p:cNvCxnSpPr>
          <p:nvPr/>
        </p:nvCxnSpPr>
        <p:spPr>
          <a:xfrm>
            <a:off x="5448300" y="2502501"/>
            <a:ext cx="502018"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EBF8062-8D27-41B5-A1C4-BCF1C755AC89}"/>
              </a:ext>
            </a:extLst>
          </p:cNvPr>
          <p:cNvSpPr txBox="1"/>
          <p:nvPr/>
        </p:nvSpPr>
        <p:spPr>
          <a:xfrm>
            <a:off x="311700" y="1340661"/>
            <a:ext cx="8520600" cy="461665"/>
          </a:xfrm>
          <a:prstGeom prst="rect">
            <a:avLst/>
          </a:prstGeom>
          <a:noFill/>
        </p:spPr>
        <p:txBody>
          <a:bodyPr wrap="square" rtlCol="0">
            <a:spAutoFit/>
          </a:bodyPr>
          <a:lstStyle/>
          <a:p>
            <a:r>
              <a:rPr lang="en-US" sz="2400" dirty="0"/>
              <a:t>Propagate color c</a:t>
            </a:r>
            <a:r>
              <a:rPr lang="en-US" sz="2400" baseline="-25000" dirty="0"/>
              <a:t>2 </a:t>
            </a:r>
            <a:r>
              <a:rPr lang="en-US" sz="2400" dirty="0"/>
              <a:t>to node v if:</a:t>
            </a:r>
          </a:p>
        </p:txBody>
      </p:sp>
      <p:grpSp>
        <p:nvGrpSpPr>
          <p:cNvPr id="130" name="Group 129">
            <a:extLst>
              <a:ext uri="{FF2B5EF4-FFF2-40B4-BE49-F238E27FC236}">
                <a16:creationId xmlns:a16="http://schemas.microsoft.com/office/drawing/2014/main" id="{34FFC191-2551-470C-BF60-FA80D0F79BE9}"/>
              </a:ext>
            </a:extLst>
          </p:cNvPr>
          <p:cNvGrpSpPr/>
          <p:nvPr/>
        </p:nvGrpSpPr>
        <p:grpSpPr>
          <a:xfrm>
            <a:off x="-336685" y="3094258"/>
            <a:ext cx="2252264" cy="3716249"/>
            <a:chOff x="-336685" y="3094258"/>
            <a:chExt cx="2252264" cy="3716249"/>
          </a:xfrm>
        </p:grpSpPr>
        <p:sp>
          <p:nvSpPr>
            <p:cNvPr id="7" name="Google Shape;336;p30">
              <a:extLst>
                <a:ext uri="{FF2B5EF4-FFF2-40B4-BE49-F238E27FC236}">
                  <a16:creationId xmlns:a16="http://schemas.microsoft.com/office/drawing/2014/main" id="{6C624FD3-EE49-4934-89BC-2FB4C188D689}"/>
                </a:ext>
              </a:extLst>
            </p:cNvPr>
            <p:cNvSpPr/>
            <p:nvPr/>
          </p:nvSpPr>
          <p:spPr>
            <a:xfrm rot="5400000">
              <a:off x="1402151" y="3104469"/>
              <a:ext cx="520703" cy="500282"/>
            </a:xfrm>
            <a:prstGeom prst="ellipse">
              <a:avLst/>
            </a:prstGeom>
            <a:solidFill>
              <a:schemeClr val="bg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8" name="Google Shape;337;p30">
              <a:extLst>
                <a:ext uri="{FF2B5EF4-FFF2-40B4-BE49-F238E27FC236}">
                  <a16:creationId xmlns:a16="http://schemas.microsoft.com/office/drawing/2014/main" id="{583400DB-89EB-4815-90A4-0DDB9A4AD51D}"/>
                </a:ext>
              </a:extLst>
            </p:cNvPr>
            <p:cNvSpPr/>
            <p:nvPr/>
          </p:nvSpPr>
          <p:spPr>
            <a:xfrm rot="5400000">
              <a:off x="1402005" y="4288572"/>
              <a:ext cx="520703" cy="500282"/>
            </a:xfrm>
            <a:prstGeom prst="ellipse">
              <a:avLst/>
            </a:prstGeom>
            <a:solidFill>
              <a:schemeClr val="accent3">
                <a:lumMod val="40000"/>
                <a:lumOff val="6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dirty="0"/>
            </a:p>
          </p:txBody>
        </p:sp>
        <p:sp>
          <p:nvSpPr>
            <p:cNvPr id="9" name="Google Shape;338;p30">
              <a:extLst>
                <a:ext uri="{FF2B5EF4-FFF2-40B4-BE49-F238E27FC236}">
                  <a16:creationId xmlns:a16="http://schemas.microsoft.com/office/drawing/2014/main" id="{9025FDFC-B00F-484A-AB65-5E826DC48106}"/>
                </a:ext>
              </a:extLst>
            </p:cNvPr>
            <p:cNvSpPr/>
            <p:nvPr/>
          </p:nvSpPr>
          <p:spPr>
            <a:xfrm rot="5400000">
              <a:off x="1402005" y="5462541"/>
              <a:ext cx="520703" cy="500282"/>
            </a:xfrm>
            <a:prstGeom prst="ellipse">
              <a:avLst/>
            </a:prstGeom>
            <a:solidFill>
              <a:schemeClr val="bg1">
                <a:lumMod val="65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0" name="Google Shape;339;p30">
              <a:extLst>
                <a:ext uri="{FF2B5EF4-FFF2-40B4-BE49-F238E27FC236}">
                  <a16:creationId xmlns:a16="http://schemas.microsoft.com/office/drawing/2014/main" id="{CADE2329-167B-418B-8127-E7EFBB15A560}"/>
                </a:ext>
              </a:extLst>
            </p:cNvPr>
            <p:cNvSpPr/>
            <p:nvPr/>
          </p:nvSpPr>
          <p:spPr>
            <a:xfrm rot="5400000">
              <a:off x="-37459" y="5462482"/>
              <a:ext cx="520703" cy="500282"/>
            </a:xfrm>
            <a:prstGeom prst="ellipse">
              <a:avLst/>
            </a:prstGeom>
            <a:solidFill>
              <a:srgbClr val="99999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1" name="Google Shape;340;p30">
              <a:extLst>
                <a:ext uri="{FF2B5EF4-FFF2-40B4-BE49-F238E27FC236}">
                  <a16:creationId xmlns:a16="http://schemas.microsoft.com/office/drawing/2014/main" id="{8C301B78-8BCE-4847-87CF-752E7B18B8F4}"/>
                </a:ext>
              </a:extLst>
            </p:cNvPr>
            <p:cNvSpPr/>
            <p:nvPr/>
          </p:nvSpPr>
          <p:spPr>
            <a:xfrm rot="5400000">
              <a:off x="683643" y="4288484"/>
              <a:ext cx="520703" cy="500282"/>
            </a:xfrm>
            <a:prstGeom prst="ellipse">
              <a:avLst/>
            </a:prstGeom>
            <a:solidFill>
              <a:schemeClr val="accent6">
                <a:lumMod val="60000"/>
                <a:lumOff val="4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12" name="Google Shape;341;p30">
              <a:extLst>
                <a:ext uri="{FF2B5EF4-FFF2-40B4-BE49-F238E27FC236}">
                  <a16:creationId xmlns:a16="http://schemas.microsoft.com/office/drawing/2014/main" id="{E2A6B7B3-2D66-48A4-9C7E-40FFF3D9CBD4}"/>
                </a:ext>
              </a:extLst>
            </p:cNvPr>
            <p:cNvSpPr/>
            <p:nvPr/>
          </p:nvSpPr>
          <p:spPr>
            <a:xfrm rot="5400000">
              <a:off x="682229" y="5462482"/>
              <a:ext cx="520703" cy="500282"/>
            </a:xfrm>
            <a:prstGeom prst="ellipse">
              <a:avLst/>
            </a:prstGeom>
            <a:solidFill>
              <a:schemeClr val="bg1">
                <a:lumMod val="65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13" name="Google Shape;343;p30">
              <a:extLst>
                <a:ext uri="{FF2B5EF4-FFF2-40B4-BE49-F238E27FC236}">
                  <a16:creationId xmlns:a16="http://schemas.microsoft.com/office/drawing/2014/main" id="{C2563200-858E-4614-BEDB-977205381C80}"/>
                </a:ext>
              </a:extLst>
            </p:cNvPr>
            <p:cNvCxnSpPr>
              <a:stCxn id="8" idx="6"/>
              <a:endCxn id="9" idx="2"/>
            </p:cNvCxnSpPr>
            <p:nvPr/>
          </p:nvCxnSpPr>
          <p:spPr>
            <a:xfrm rot="16200000" flipH="1">
              <a:off x="1337403" y="5124022"/>
              <a:ext cx="652991" cy="3079"/>
            </a:xfrm>
            <a:prstGeom prst="curvedConnector3">
              <a:avLst>
                <a:gd name="adj1" fmla="val 49971"/>
              </a:avLst>
            </a:prstGeom>
            <a:noFill/>
            <a:ln w="76200" cap="flat" cmpd="sng">
              <a:solidFill>
                <a:srgbClr val="000000"/>
              </a:solidFill>
              <a:prstDash val="solid"/>
              <a:round/>
              <a:headEnd type="none" w="med" len="med"/>
              <a:tailEnd type="triangle" w="med" len="med"/>
            </a:ln>
          </p:spPr>
        </p:cxnSp>
        <p:cxnSp>
          <p:nvCxnSpPr>
            <p:cNvPr id="14" name="Google Shape;344;p30">
              <a:extLst>
                <a:ext uri="{FF2B5EF4-FFF2-40B4-BE49-F238E27FC236}">
                  <a16:creationId xmlns:a16="http://schemas.microsoft.com/office/drawing/2014/main" id="{459417D1-990F-439F-AE70-1425086AACF6}"/>
                </a:ext>
              </a:extLst>
            </p:cNvPr>
            <p:cNvCxnSpPr>
              <a:stCxn id="7" idx="5"/>
              <a:endCxn id="11" idx="2"/>
            </p:cNvCxnSpPr>
            <p:nvPr/>
          </p:nvCxnSpPr>
          <p:spPr>
            <a:xfrm rot="10800000" flipV="1">
              <a:off x="943998" y="3538707"/>
              <a:ext cx="541628" cy="739569"/>
            </a:xfrm>
            <a:prstGeom prst="curvedConnector2">
              <a:avLst/>
            </a:prstGeom>
            <a:noFill/>
            <a:ln w="9525" cap="flat" cmpd="sng">
              <a:solidFill>
                <a:srgbClr val="000000"/>
              </a:solidFill>
              <a:prstDash val="solid"/>
              <a:round/>
              <a:headEnd type="none" w="med" len="med"/>
              <a:tailEnd type="triangle" w="med" len="med"/>
            </a:ln>
          </p:spPr>
        </p:cxnSp>
        <p:cxnSp>
          <p:nvCxnSpPr>
            <p:cNvPr id="15" name="Google Shape;345;p30">
              <a:extLst>
                <a:ext uri="{FF2B5EF4-FFF2-40B4-BE49-F238E27FC236}">
                  <a16:creationId xmlns:a16="http://schemas.microsoft.com/office/drawing/2014/main" id="{7FBDD661-7597-4A39-8FD2-95249E01CC20}"/>
                </a:ext>
              </a:extLst>
            </p:cNvPr>
            <p:cNvCxnSpPr>
              <a:stCxn id="11" idx="6"/>
              <a:endCxn id="12" idx="2"/>
            </p:cNvCxnSpPr>
            <p:nvPr/>
          </p:nvCxnSpPr>
          <p:spPr>
            <a:xfrm rot="16200000" flipH="1">
              <a:off x="619038" y="5123940"/>
              <a:ext cx="652991" cy="3079"/>
            </a:xfrm>
            <a:prstGeom prst="curvedConnector3">
              <a:avLst>
                <a:gd name="adj1" fmla="val 49972"/>
              </a:avLst>
            </a:prstGeom>
            <a:noFill/>
            <a:ln w="9525" cap="flat" cmpd="sng">
              <a:solidFill>
                <a:srgbClr val="000000"/>
              </a:solidFill>
              <a:prstDash val="solid"/>
              <a:round/>
              <a:headEnd type="none" w="med" len="med"/>
              <a:tailEnd type="triangle" w="med" len="med"/>
            </a:ln>
          </p:spPr>
        </p:cxnSp>
        <p:cxnSp>
          <p:nvCxnSpPr>
            <p:cNvPr id="16" name="Google Shape;346;p30">
              <a:extLst>
                <a:ext uri="{FF2B5EF4-FFF2-40B4-BE49-F238E27FC236}">
                  <a16:creationId xmlns:a16="http://schemas.microsoft.com/office/drawing/2014/main" id="{9F43ABE7-3284-4293-8CD3-67B12529E600}"/>
                </a:ext>
              </a:extLst>
            </p:cNvPr>
            <p:cNvCxnSpPr>
              <a:stCxn id="11" idx="5"/>
              <a:endCxn id="10" idx="2"/>
            </p:cNvCxnSpPr>
            <p:nvPr/>
          </p:nvCxnSpPr>
          <p:spPr>
            <a:xfrm flipH="1">
              <a:off x="222193" y="4722729"/>
              <a:ext cx="544921" cy="728984"/>
            </a:xfrm>
            <a:prstGeom prst="curvedConnector2">
              <a:avLst/>
            </a:prstGeom>
            <a:noFill/>
            <a:ln w="9525" cap="flat" cmpd="sng">
              <a:solidFill>
                <a:srgbClr val="000000"/>
              </a:solidFill>
              <a:prstDash val="solid"/>
              <a:round/>
              <a:headEnd type="none" w="med" len="med"/>
              <a:tailEnd type="triangle" w="med" len="med"/>
            </a:ln>
          </p:spPr>
        </p:cxnSp>
        <p:sp>
          <p:nvSpPr>
            <p:cNvPr id="19" name="Google Shape;351;p30">
              <a:extLst>
                <a:ext uri="{FF2B5EF4-FFF2-40B4-BE49-F238E27FC236}">
                  <a16:creationId xmlns:a16="http://schemas.microsoft.com/office/drawing/2014/main" id="{D9DE8555-CACC-4FD6-8EBB-2674BC3788F8}"/>
                </a:ext>
              </a:extLst>
            </p:cNvPr>
            <p:cNvSpPr/>
            <p:nvPr/>
          </p:nvSpPr>
          <p:spPr>
            <a:xfrm rot="5400000">
              <a:off x="1405086" y="6300015"/>
              <a:ext cx="520703" cy="500282"/>
            </a:xfrm>
            <a:prstGeom prst="ellipse">
              <a:avLst/>
            </a:prstGeom>
            <a:solidFill>
              <a:schemeClr val="bg1">
                <a:lumMod val="65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20" name="Google Shape;352;p30">
              <a:extLst>
                <a:ext uri="{FF2B5EF4-FFF2-40B4-BE49-F238E27FC236}">
                  <a16:creationId xmlns:a16="http://schemas.microsoft.com/office/drawing/2014/main" id="{95FEF2EB-2F0C-4202-9C09-49545A7FB5AE}"/>
                </a:ext>
              </a:extLst>
            </p:cNvPr>
            <p:cNvCxnSpPr>
              <a:stCxn id="9" idx="6"/>
              <a:endCxn id="19" idx="2"/>
            </p:cNvCxnSpPr>
            <p:nvPr/>
          </p:nvCxnSpPr>
          <p:spPr>
            <a:xfrm rot="16200000" flipH="1">
              <a:off x="1505512" y="6129878"/>
              <a:ext cx="316771" cy="3081"/>
            </a:xfrm>
            <a:prstGeom prst="curvedConnector3">
              <a:avLst>
                <a:gd name="adj1" fmla="val 50000"/>
              </a:avLst>
            </a:prstGeom>
            <a:noFill/>
            <a:ln w="9525" cap="flat" cmpd="sng">
              <a:solidFill>
                <a:srgbClr val="000000"/>
              </a:solidFill>
              <a:prstDash val="solid"/>
              <a:round/>
              <a:headEnd type="none" w="med" len="med"/>
              <a:tailEnd type="triangle" w="med" len="med"/>
            </a:ln>
          </p:spPr>
        </p:cxnSp>
        <p:cxnSp>
          <p:nvCxnSpPr>
            <p:cNvPr id="21" name="Google Shape;343;p30">
              <a:extLst>
                <a:ext uri="{FF2B5EF4-FFF2-40B4-BE49-F238E27FC236}">
                  <a16:creationId xmlns:a16="http://schemas.microsoft.com/office/drawing/2014/main" id="{185BF57A-554B-49B5-AB14-25BE54B5326A}"/>
                </a:ext>
              </a:extLst>
            </p:cNvPr>
            <p:cNvCxnSpPr>
              <a:cxnSpLocks/>
              <a:stCxn id="7" idx="6"/>
            </p:cNvCxnSpPr>
            <p:nvPr/>
          </p:nvCxnSpPr>
          <p:spPr>
            <a:xfrm rot="16200000" flipH="1">
              <a:off x="1335869" y="3941596"/>
              <a:ext cx="653278" cy="11"/>
            </a:xfrm>
            <a:prstGeom prst="curvedConnector3">
              <a:avLst>
                <a:gd name="adj1" fmla="val 50000"/>
              </a:avLst>
            </a:prstGeom>
            <a:noFill/>
            <a:ln w="9525" cap="flat" cmpd="sng">
              <a:solidFill>
                <a:srgbClr val="000000"/>
              </a:solidFill>
              <a:prstDash val="solid"/>
              <a:round/>
              <a:headEnd type="none" w="med" len="med"/>
              <a:tailEnd type="triangle" w="med" len="med"/>
            </a:ln>
          </p:spPr>
        </p:cxnSp>
        <p:sp>
          <p:nvSpPr>
            <p:cNvPr id="26" name="Google Shape;347;p30">
              <a:extLst>
                <a:ext uri="{FF2B5EF4-FFF2-40B4-BE49-F238E27FC236}">
                  <a16:creationId xmlns:a16="http://schemas.microsoft.com/office/drawing/2014/main" id="{1D0E4B0B-3993-4FF6-B17A-25C7AB19E74E}"/>
                </a:ext>
              </a:extLst>
            </p:cNvPr>
            <p:cNvSpPr/>
            <p:nvPr/>
          </p:nvSpPr>
          <p:spPr>
            <a:xfrm rot="5400000">
              <a:off x="-346896" y="4288484"/>
              <a:ext cx="520703" cy="500282"/>
            </a:xfrm>
            <a:prstGeom prst="ellipse">
              <a:avLst/>
            </a:prstGeom>
            <a:solidFill>
              <a:schemeClr val="accent4">
                <a:lumMod val="60000"/>
                <a:lumOff val="40000"/>
              </a:scheme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p:cxnSp>
          <p:nvCxnSpPr>
            <p:cNvPr id="27" name="Google Shape;343;p30">
              <a:extLst>
                <a:ext uri="{FF2B5EF4-FFF2-40B4-BE49-F238E27FC236}">
                  <a16:creationId xmlns:a16="http://schemas.microsoft.com/office/drawing/2014/main" id="{B9A55740-7BFA-4514-9F06-F9550D87ADAB}"/>
                </a:ext>
              </a:extLst>
            </p:cNvPr>
            <p:cNvCxnSpPr>
              <a:cxnSpLocks/>
              <a:stCxn id="7" idx="4"/>
              <a:endCxn id="26" idx="1"/>
            </p:cNvCxnSpPr>
            <p:nvPr/>
          </p:nvCxnSpPr>
          <p:spPr>
            <a:xfrm rot="10800000" flipV="1">
              <a:off x="90333" y="3354614"/>
              <a:ext cx="1322022" cy="999921"/>
            </a:xfrm>
            <a:prstGeom prst="curvedConnector3">
              <a:avLst>
                <a:gd name="adj1" fmla="val 80497"/>
              </a:avLst>
            </a:prstGeom>
            <a:noFill/>
            <a:ln w="9525" cap="flat" cmpd="sng">
              <a:solidFill>
                <a:srgbClr val="000000"/>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9BE4A3AB-1D82-4104-9B6A-677489A41039}"/>
                    </a:ext>
                  </a:extLst>
                </p:cNvPr>
                <p:cNvSpPr txBox="1"/>
                <p:nvPr/>
              </p:nvSpPr>
              <p:spPr>
                <a:xfrm>
                  <a:off x="1504258" y="4372955"/>
                  <a:ext cx="28065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𝑢</m:t>
                        </m:r>
                      </m:oMath>
                    </m:oMathPara>
                  </a14:m>
                  <a:endParaRPr lang="en-US" sz="2000" dirty="0"/>
                </a:p>
              </p:txBody>
            </p:sp>
          </mc:Choice>
          <mc:Fallback xmlns="">
            <p:sp>
              <p:nvSpPr>
                <p:cNvPr id="128" name="TextBox 127">
                  <a:extLst>
                    <a:ext uri="{FF2B5EF4-FFF2-40B4-BE49-F238E27FC236}">
                      <a16:creationId xmlns:a16="http://schemas.microsoft.com/office/drawing/2014/main" id="{9BE4A3AB-1D82-4104-9B6A-677489A41039}"/>
                    </a:ext>
                  </a:extLst>
                </p:cNvPr>
                <p:cNvSpPr txBox="1">
                  <a:spLocks noRot="1" noChangeAspect="1" noMove="1" noResize="1" noEditPoints="1" noAdjustHandles="1" noChangeArrowheads="1" noChangeShapeType="1" noTextEdit="1"/>
                </p:cNvSpPr>
                <p:nvPr/>
              </p:nvSpPr>
              <p:spPr>
                <a:xfrm>
                  <a:off x="1504258" y="4372955"/>
                  <a:ext cx="280654" cy="307777"/>
                </a:xfrm>
                <a:prstGeom prst="rect">
                  <a:avLst/>
                </a:prstGeom>
                <a:blipFill>
                  <a:blip r:embed="rId13"/>
                  <a:stretch>
                    <a:fillRect r="-6522"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5FFE5ECB-D7D3-4719-884C-D900771F1C66}"/>
                    </a:ext>
                  </a:extLst>
                </p:cNvPr>
                <p:cNvSpPr txBox="1"/>
                <p:nvPr/>
              </p:nvSpPr>
              <p:spPr>
                <a:xfrm>
                  <a:off x="1495546" y="5558520"/>
                  <a:ext cx="2736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𝑣</m:t>
                        </m:r>
                      </m:oMath>
                    </m:oMathPara>
                  </a14:m>
                  <a:endParaRPr lang="en-US" sz="2000" dirty="0"/>
                </a:p>
              </p:txBody>
            </p:sp>
          </mc:Choice>
          <mc:Fallback xmlns="">
            <p:sp>
              <p:nvSpPr>
                <p:cNvPr id="129" name="TextBox 128">
                  <a:extLst>
                    <a:ext uri="{FF2B5EF4-FFF2-40B4-BE49-F238E27FC236}">
                      <a16:creationId xmlns:a16="http://schemas.microsoft.com/office/drawing/2014/main" id="{5FFE5ECB-D7D3-4719-884C-D900771F1C66}"/>
                    </a:ext>
                  </a:extLst>
                </p:cNvPr>
                <p:cNvSpPr txBox="1">
                  <a:spLocks noRot="1" noChangeAspect="1" noMove="1" noResize="1" noEditPoints="1" noAdjustHandles="1" noChangeArrowheads="1" noChangeShapeType="1" noTextEdit="1"/>
                </p:cNvSpPr>
                <p:nvPr/>
              </p:nvSpPr>
              <p:spPr>
                <a:xfrm>
                  <a:off x="1495546" y="5558520"/>
                  <a:ext cx="273601" cy="307777"/>
                </a:xfrm>
                <a:prstGeom prst="rect">
                  <a:avLst/>
                </a:prstGeom>
                <a:blipFill>
                  <a:blip r:embed="rId14"/>
                  <a:stretch>
                    <a:fillRect r="-8889" b="-2000"/>
                  </a:stretch>
                </a:blipFill>
              </p:spPr>
              <p:txBody>
                <a:bodyPr/>
                <a:lstStyle/>
                <a:p>
                  <a:r>
                    <a:rPr lang="en-US">
                      <a:noFill/>
                    </a:rPr>
                    <a:t> </a:t>
                  </a:r>
                </a:p>
              </p:txBody>
            </p:sp>
          </mc:Fallback>
        </mc:AlternateContent>
      </p:grpSp>
      <p:sp>
        <p:nvSpPr>
          <p:cNvPr id="127" name="Rectangle 126">
            <a:extLst>
              <a:ext uri="{FF2B5EF4-FFF2-40B4-BE49-F238E27FC236}">
                <a16:creationId xmlns:a16="http://schemas.microsoft.com/office/drawing/2014/main" id="{30E95F73-F4AC-446C-A951-311A32DF3854}"/>
              </a:ext>
            </a:extLst>
          </p:cNvPr>
          <p:cNvSpPr/>
          <p:nvPr/>
        </p:nvSpPr>
        <p:spPr>
          <a:xfrm>
            <a:off x="5813261" y="4995825"/>
            <a:ext cx="869602" cy="38533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91DCD1E6-9385-4BE9-849B-5AF1490DD120}"/>
              </a:ext>
            </a:extLst>
          </p:cNvPr>
          <p:cNvGrpSpPr/>
          <p:nvPr/>
        </p:nvGrpSpPr>
        <p:grpSpPr>
          <a:xfrm>
            <a:off x="1412127" y="5457203"/>
            <a:ext cx="500282" cy="520703"/>
            <a:chOff x="4207261" y="5133099"/>
            <a:chExt cx="500282" cy="520703"/>
          </a:xfrm>
        </p:grpSpPr>
        <p:sp>
          <p:nvSpPr>
            <p:cNvPr id="132" name="Google Shape;338;p30">
              <a:extLst>
                <a:ext uri="{FF2B5EF4-FFF2-40B4-BE49-F238E27FC236}">
                  <a16:creationId xmlns:a16="http://schemas.microsoft.com/office/drawing/2014/main" id="{7C0B7EBC-5CA4-43AA-9228-B0B81715A694}"/>
                </a:ext>
              </a:extLst>
            </p:cNvPr>
            <p:cNvSpPr/>
            <p:nvPr/>
          </p:nvSpPr>
          <p:spPr>
            <a:xfrm rot="5400000">
              <a:off x="4197050" y="5143310"/>
              <a:ext cx="520703" cy="500282"/>
            </a:xfrm>
            <a:prstGeom prst="ellipse">
              <a:avLst/>
            </a:prstGeom>
            <a:solidFill>
              <a:srgbClr val="92D05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800"/>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F0EF3A1E-52AC-4D1E-8709-976E4DD54B91}"/>
                    </a:ext>
                  </a:extLst>
                </p:cNvPr>
                <p:cNvSpPr txBox="1"/>
                <p:nvPr/>
              </p:nvSpPr>
              <p:spPr>
                <a:xfrm>
                  <a:off x="4300512" y="5226274"/>
                  <a:ext cx="2736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𝑣</m:t>
                        </m:r>
                      </m:oMath>
                    </m:oMathPara>
                  </a14:m>
                  <a:endParaRPr lang="en-US" sz="2000" dirty="0"/>
                </a:p>
              </p:txBody>
            </p:sp>
          </mc:Choice>
          <mc:Fallback xmlns="">
            <p:sp>
              <p:nvSpPr>
                <p:cNvPr id="134" name="TextBox 133">
                  <a:extLst>
                    <a:ext uri="{FF2B5EF4-FFF2-40B4-BE49-F238E27FC236}">
                      <a16:creationId xmlns:a16="http://schemas.microsoft.com/office/drawing/2014/main" id="{F0EF3A1E-52AC-4D1E-8709-976E4DD54B91}"/>
                    </a:ext>
                  </a:extLst>
                </p:cNvPr>
                <p:cNvSpPr txBox="1">
                  <a:spLocks noRot="1" noChangeAspect="1" noMove="1" noResize="1" noEditPoints="1" noAdjustHandles="1" noChangeArrowheads="1" noChangeShapeType="1" noTextEdit="1"/>
                </p:cNvSpPr>
                <p:nvPr/>
              </p:nvSpPr>
              <p:spPr>
                <a:xfrm>
                  <a:off x="4300512" y="5226274"/>
                  <a:ext cx="273601" cy="307777"/>
                </a:xfrm>
                <a:prstGeom prst="rect">
                  <a:avLst/>
                </a:prstGeom>
                <a:blipFill>
                  <a:blip r:embed="rId15"/>
                  <a:stretch>
                    <a:fillRect r="-6667" b="-1961"/>
                  </a:stretch>
                </a:blipFill>
              </p:spPr>
              <p:txBody>
                <a:bodyPr/>
                <a:lstStyle/>
                <a:p>
                  <a:r>
                    <a:rPr lang="en-US">
                      <a:noFill/>
                    </a:rPr>
                    <a:t> </a:t>
                  </a:r>
                </a:p>
              </p:txBody>
            </p:sp>
          </mc:Fallback>
        </mc:AlternateContent>
      </p:grpSp>
    </p:spTree>
    <p:extLst>
      <p:ext uri="{BB962C8B-B14F-4D97-AF65-F5344CB8AC3E}">
        <p14:creationId xmlns:p14="http://schemas.microsoft.com/office/powerpoint/2010/main" val="29160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6" grpId="0" animBg="1"/>
      <p:bldP spid="119" grpId="0" animBg="1"/>
      <p:bldP spid="120" grpId="0" animBg="1"/>
      <p:bldP spid="1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Main negative tree constraints (2)</a:t>
            </a:r>
            <a:endParaRPr dirty="0"/>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0887280-A3A8-4342-9207-0A18F813EB50}"/>
                  </a:ext>
                </a:extLst>
              </p:cNvPr>
              <p:cNvSpPr>
                <a:spLocks noGrp="1"/>
              </p:cNvSpPr>
              <p:nvPr>
                <p:ph type="body" idx="1"/>
              </p:nvPr>
            </p:nvSpPr>
            <p:spPr/>
            <p:txBody>
              <a:bodyPr/>
              <a:lstStyle/>
              <a:p>
                <a:r>
                  <a:rPr lang="en-US" sz="2400" dirty="0"/>
                  <a:t>Forbid counterexamples, same as in [</a:t>
                </a:r>
                <a:r>
                  <a:rPr lang="en-US" sz="2400" dirty="0" err="1"/>
                  <a:t>Ulyantsev</a:t>
                </a:r>
                <a:r>
                  <a:rPr lang="en-US" sz="2400" dirty="0"/>
                  <a:t> et al., 2018]</a:t>
                </a:r>
              </a:p>
              <a:p>
                <a:r>
                  <a:rPr lang="en-US" sz="2400" dirty="0"/>
                  <a:t>Colors of nodes connected with a back-edge must be different: </a:t>
                </a:r>
                <a14:m>
                  <m:oMath xmlns:m="http://schemas.openxmlformats.org/officeDocument/2006/math">
                    <m:r>
                      <a:rPr lang="en-US" sz="2400" b="0" i="1" smtClean="0">
                        <a:latin typeface="Cambria Math" panose="02040503050406030204" pitchFamily="18" charset="0"/>
                      </a:rPr>
                      <m:t>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p:txBody>
          </p:sp>
        </mc:Choice>
        <mc:Fallback xmlns="">
          <p:sp>
            <p:nvSpPr>
              <p:cNvPr id="2" name="Text Placeholder 1">
                <a:extLst>
                  <a:ext uri="{FF2B5EF4-FFF2-40B4-BE49-F238E27FC236}">
                    <a16:creationId xmlns:a16="http://schemas.microsoft.com/office/drawing/2014/main" id="{D0887280-A3A8-4342-9207-0A18F813EB50}"/>
                  </a:ext>
                </a:extLst>
              </p:cNvPr>
              <p:cNvSpPr>
                <a:spLocks noGrp="1" noRot="1" noChangeAspect="1" noMove="1" noResize="1" noEditPoints="1" noAdjustHandles="1" noChangeArrowheads="1" noChangeShapeType="1" noTextEdit="1"/>
              </p:cNvSpPr>
              <p:nvPr>
                <p:ph type="body" idx="1"/>
              </p:nvPr>
            </p:nvSpPr>
            <p:spPr>
              <a:blipFill>
                <a:blip r:embed="rId3"/>
                <a:stretch>
                  <a:fillRect r="-787"/>
                </a:stretch>
              </a:blipFill>
            </p:spPr>
            <p:txBody>
              <a:bodyPr/>
              <a:lstStyle/>
              <a:p>
                <a:r>
                  <a:rPr lang="en-US">
                    <a:noFill/>
                  </a:rPr>
                  <a:t> </a:t>
                </a:r>
              </a:p>
            </p:txBody>
          </p:sp>
        </mc:Fallback>
      </mc:AlternateContent>
      <p:sp>
        <p:nvSpPr>
          <p:cNvPr id="402" name="Google Shape;402;p34"/>
          <p:cNvSpPr txBox="1">
            <a:spLocks noGrp="1"/>
          </p:cNvSpPr>
          <p:nvPr>
            <p:ph type="sldNum" idx="12"/>
          </p:nvPr>
        </p:nvSpPr>
        <p:spPr>
          <a:xfrm>
            <a:off x="8336280" y="6217621"/>
            <a:ext cx="684877" cy="524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17</a:t>
            </a:fld>
            <a:r>
              <a:rPr lang="en" dirty="0"/>
              <a:t>/25</a:t>
            </a:r>
            <a:endParaRPr dirty="0"/>
          </a:p>
        </p:txBody>
      </p:sp>
      <p:pic>
        <p:nvPicPr>
          <p:cNvPr id="7" name="Picture 6">
            <a:extLst>
              <a:ext uri="{FF2B5EF4-FFF2-40B4-BE49-F238E27FC236}">
                <a16:creationId xmlns:a16="http://schemas.microsoft.com/office/drawing/2014/main" id="{BC14B21C-A4F2-4142-BA1E-72F3C5DFB6C3}"/>
              </a:ext>
            </a:extLst>
          </p:cNvPr>
          <p:cNvPicPr>
            <a:picLocks noChangeAspect="1"/>
          </p:cNvPicPr>
          <p:nvPr/>
        </p:nvPicPr>
        <p:blipFill>
          <a:blip r:embed="rId4"/>
          <a:stretch>
            <a:fillRect/>
          </a:stretch>
        </p:blipFill>
        <p:spPr>
          <a:xfrm>
            <a:off x="115669" y="3132123"/>
            <a:ext cx="9028331" cy="1576248"/>
          </a:xfrm>
          <a:prstGeom prst="rect">
            <a:avLst/>
          </a:prstGeom>
        </p:spPr>
      </p:pic>
      <p:sp>
        <p:nvSpPr>
          <p:cNvPr id="8" name="Arc 7">
            <a:extLst>
              <a:ext uri="{FF2B5EF4-FFF2-40B4-BE49-F238E27FC236}">
                <a16:creationId xmlns:a16="http://schemas.microsoft.com/office/drawing/2014/main" id="{8C00D206-1C74-4931-BAD5-DE9CF9D1938F}"/>
              </a:ext>
            </a:extLst>
          </p:cNvPr>
          <p:cNvSpPr/>
          <p:nvPr/>
        </p:nvSpPr>
        <p:spPr>
          <a:xfrm>
            <a:off x="6742310" y="4326857"/>
            <a:ext cx="1701973" cy="580037"/>
          </a:xfrm>
          <a:prstGeom prst="arc">
            <a:avLst>
              <a:gd name="adj1" fmla="val 111296"/>
              <a:gd name="adj2" fmla="val 10639791"/>
            </a:avLst>
          </a:prstGeom>
          <a:ln w="19050">
            <a:solidFill>
              <a:srgbClr val="00000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8B2537E8-DDA1-4F25-8FC6-AA84F368BCFF}"/>
              </a:ext>
            </a:extLst>
          </p:cNvPr>
          <p:cNvSpPr txBox="1"/>
          <p:nvPr/>
        </p:nvSpPr>
        <p:spPr>
          <a:xfrm>
            <a:off x="6570788" y="3006335"/>
            <a:ext cx="171522" cy="369332"/>
          </a:xfrm>
          <a:prstGeom prst="rect">
            <a:avLst/>
          </a:prstGeom>
          <a:noFill/>
        </p:spPr>
        <p:txBody>
          <a:bodyPr wrap="none" lIns="0" tIns="0" rIns="0" bIns="0" rtlCol="0">
            <a:spAutoFit/>
          </a:bodyPr>
          <a:lstStyle/>
          <a:p>
            <a:r>
              <a:rPr lang="en-US" sz="2400" dirty="0"/>
              <a:t>u</a:t>
            </a:r>
          </a:p>
        </p:txBody>
      </p:sp>
      <p:sp>
        <p:nvSpPr>
          <p:cNvPr id="11" name="TextBox 10">
            <a:extLst>
              <a:ext uri="{FF2B5EF4-FFF2-40B4-BE49-F238E27FC236}">
                <a16:creationId xmlns:a16="http://schemas.microsoft.com/office/drawing/2014/main" id="{C413D7A8-7FC7-4E2C-8A20-CB13B1391273}"/>
              </a:ext>
            </a:extLst>
          </p:cNvPr>
          <p:cNvSpPr txBox="1"/>
          <p:nvPr/>
        </p:nvSpPr>
        <p:spPr>
          <a:xfrm>
            <a:off x="8472457" y="3006335"/>
            <a:ext cx="171522" cy="369332"/>
          </a:xfrm>
          <a:prstGeom prst="rect">
            <a:avLst/>
          </a:prstGeom>
          <a:noFill/>
        </p:spPr>
        <p:txBody>
          <a:bodyPr wrap="square" lIns="0" tIns="0" rIns="0" bIns="0" rtlCol="0">
            <a:spAutoFit/>
          </a:bodyPr>
          <a:lstStyle/>
          <a:p>
            <a:r>
              <a:rPr lang="en-US" sz="2400" dirty="0"/>
              <a:t>v</a:t>
            </a:r>
          </a:p>
        </p:txBody>
      </p:sp>
      <p:sp>
        <p:nvSpPr>
          <p:cNvPr id="10" name="TextBox 9">
            <a:extLst>
              <a:ext uri="{FF2B5EF4-FFF2-40B4-BE49-F238E27FC236}">
                <a16:creationId xmlns:a16="http://schemas.microsoft.com/office/drawing/2014/main" id="{16387E22-6B7F-4558-8DC6-0257E540F5BB}"/>
              </a:ext>
            </a:extLst>
          </p:cNvPr>
          <p:cNvSpPr txBox="1"/>
          <p:nvPr/>
        </p:nvSpPr>
        <p:spPr>
          <a:xfrm>
            <a:off x="311700" y="5761156"/>
            <a:ext cx="7745730" cy="738664"/>
          </a:xfrm>
          <a:prstGeom prst="rect">
            <a:avLst/>
          </a:prstGeom>
          <a:noFill/>
        </p:spPr>
        <p:txBody>
          <a:bodyPr wrap="square" rtlCol="0">
            <a:spAutoFit/>
          </a:bodyPr>
          <a:lstStyle/>
          <a:p>
            <a:r>
              <a:rPr lang="en-US" dirty="0" err="1"/>
              <a:t>Ulyantsev</a:t>
            </a:r>
            <a:r>
              <a:rPr lang="en-US" dirty="0"/>
              <a:t> V., </a:t>
            </a:r>
            <a:r>
              <a:rPr lang="en-US" dirty="0" err="1"/>
              <a:t>Buzhinsky</a:t>
            </a:r>
            <a:r>
              <a:rPr lang="en-US" dirty="0"/>
              <a:t> I., </a:t>
            </a:r>
            <a:r>
              <a:rPr lang="en-US" dirty="0" err="1"/>
              <a:t>Shalyto</a:t>
            </a:r>
            <a:r>
              <a:rPr lang="en-US" dirty="0"/>
              <a:t> A. Exact Finite-State Machine Identification from Scenarios and Temporal Properties. International Journal on Software Tools for Technology Transfer, vol. 20, no. 1, pp. 35–55</a:t>
            </a:r>
          </a:p>
        </p:txBody>
      </p:sp>
    </p:spTree>
    <p:extLst>
      <p:ext uri="{BB962C8B-B14F-4D97-AF65-F5344CB8AC3E}">
        <p14:creationId xmlns:p14="http://schemas.microsoft.com/office/powerpoint/2010/main" val="70750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2"/>
          <p:cNvSpPr txBox="1">
            <a:spLocks noGrp="1"/>
          </p:cNvSpPr>
          <p:nvPr>
            <p:ph type="title"/>
          </p:nvPr>
        </p:nvSpPr>
        <p:spPr>
          <a:xfrm>
            <a:off x="311700" y="692696"/>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dirty="0"/>
              <a:t>Main algorithm</a:t>
            </a:r>
            <a:endParaRPr sz="3600" b="1" i="0" u="none" strike="noStrike" cap="none" dirty="0">
              <a:solidFill>
                <a:schemeClr val="dk1"/>
              </a:solidFill>
              <a:latin typeface="Calibri"/>
              <a:ea typeface="Calibri"/>
              <a:cs typeface="Calibri"/>
              <a:sym typeface="Calibri"/>
            </a:endParaRPr>
          </a:p>
        </p:txBody>
      </p:sp>
      <p:sp>
        <p:nvSpPr>
          <p:cNvPr id="386" name="Google Shape;386;p32"/>
          <p:cNvSpPr txBox="1">
            <a:spLocks noGrp="1"/>
          </p:cNvSpPr>
          <p:nvPr>
            <p:ph type="sldNum" idx="12"/>
          </p:nvPr>
        </p:nvSpPr>
        <p:spPr>
          <a:xfrm>
            <a:off x="8304598" y="6217625"/>
            <a:ext cx="716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18</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8BE77B0-FC64-45E1-A76D-2DB080C1DFBA}"/>
              </a:ext>
            </a:extLst>
          </p:cNvPr>
          <p:cNvPicPr>
            <a:picLocks noChangeAspect="1"/>
          </p:cNvPicPr>
          <p:nvPr/>
        </p:nvPicPr>
        <p:blipFill>
          <a:blip r:embed="rId3"/>
          <a:stretch>
            <a:fillRect/>
          </a:stretch>
        </p:blipFill>
        <p:spPr>
          <a:xfrm>
            <a:off x="1129005" y="1456296"/>
            <a:ext cx="6671562" cy="4920111"/>
          </a:xfrm>
          <a:prstGeom prst="rect">
            <a:avLst/>
          </a:prstGeom>
        </p:spPr>
      </p:pic>
    </p:spTree>
    <p:extLst>
      <p:ext uri="{BB962C8B-B14F-4D97-AF65-F5344CB8AC3E}">
        <p14:creationId xmlns:p14="http://schemas.microsoft.com/office/powerpoint/2010/main" val="279838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Case study: Pick-and-Place manipulator</a:t>
            </a:r>
            <a:endParaRPr sz="3600" b="1" i="0" u="none" strike="noStrike" cap="none" dirty="0">
              <a:solidFill>
                <a:schemeClr val="dk1"/>
              </a:solidFill>
              <a:latin typeface="Calibri"/>
              <a:ea typeface="Calibri"/>
              <a:cs typeface="Calibri"/>
              <a:sym typeface="Calibri"/>
            </a:endParaRPr>
          </a:p>
        </p:txBody>
      </p:sp>
      <p:sp>
        <p:nvSpPr>
          <p:cNvPr id="4" name="Text Placeholder 3">
            <a:extLst>
              <a:ext uri="{FF2B5EF4-FFF2-40B4-BE49-F238E27FC236}">
                <a16:creationId xmlns:a16="http://schemas.microsoft.com/office/drawing/2014/main" id="{E1022A9A-7D73-45C5-AE27-2D03558D4B58}"/>
              </a:ext>
            </a:extLst>
          </p:cNvPr>
          <p:cNvSpPr>
            <a:spLocks noGrp="1"/>
          </p:cNvSpPr>
          <p:nvPr>
            <p:ph type="body" idx="1"/>
          </p:nvPr>
        </p:nvSpPr>
        <p:spPr>
          <a:xfrm>
            <a:off x="311700" y="5151120"/>
            <a:ext cx="8520600" cy="1066502"/>
          </a:xfrm>
        </p:spPr>
        <p:txBody>
          <a:bodyPr/>
          <a:lstStyle/>
          <a:p>
            <a:pPr marL="101600" indent="0">
              <a:buNone/>
            </a:pPr>
            <a:r>
              <a:rPr lang="en-US" sz="2800" dirty="0"/>
              <a:t>Goal – generate controller model from</a:t>
            </a:r>
          </a:p>
          <a:p>
            <a:pPr marL="1016000" lvl="1" indent="-457200">
              <a:buFont typeface="+mj-lt"/>
              <a:buAutoNum type="arabicPeriod"/>
            </a:pPr>
            <a:r>
              <a:rPr lang="en-US" sz="2800" dirty="0"/>
              <a:t>Small set of traces</a:t>
            </a:r>
          </a:p>
          <a:p>
            <a:pPr marL="1016000" lvl="1" indent="-457200">
              <a:buFont typeface="+mj-lt"/>
              <a:buAutoNum type="arabicPeriod"/>
            </a:pPr>
            <a:r>
              <a:rPr lang="en-US" sz="2800" dirty="0"/>
              <a:t>LTL specification</a:t>
            </a:r>
          </a:p>
        </p:txBody>
      </p:sp>
      <p:sp>
        <p:nvSpPr>
          <p:cNvPr id="427" name="Google Shape;427;p37"/>
          <p:cNvSpPr txBox="1">
            <a:spLocks noGrp="1"/>
          </p:cNvSpPr>
          <p:nvPr>
            <p:ph type="sldNum" idx="12"/>
          </p:nvPr>
        </p:nvSpPr>
        <p:spPr>
          <a:xfrm>
            <a:off x="8321040" y="6217621"/>
            <a:ext cx="700117"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19</a:t>
            </a:fld>
            <a:r>
              <a:rPr lang="en" sz="1400" b="0" i="0" u="none" strike="noStrike" cap="none" dirty="0">
                <a:solidFill>
                  <a:srgbClr val="000000"/>
                </a:solidFill>
                <a:latin typeface="Arial"/>
                <a:ea typeface="Arial"/>
                <a:cs typeface="Arial"/>
                <a:sym typeface="Arial"/>
              </a:rPr>
              <a:t>/25</a:t>
            </a:r>
            <a:endParaRPr sz="1400" b="0" i="0" u="none" strike="noStrike" cap="none" dirty="0">
              <a:solidFill>
                <a:srgbClr val="000000"/>
              </a:solidFill>
              <a:latin typeface="Arial"/>
              <a:ea typeface="Arial"/>
              <a:cs typeface="Arial"/>
              <a:sym typeface="Arial"/>
            </a:endParaRPr>
          </a:p>
        </p:txBody>
      </p:sp>
      <p:pic>
        <p:nvPicPr>
          <p:cNvPr id="7" name="Google Shape;417;p35" descr="E:\pnp.png">
            <a:extLst>
              <a:ext uri="{FF2B5EF4-FFF2-40B4-BE49-F238E27FC236}">
                <a16:creationId xmlns:a16="http://schemas.microsoft.com/office/drawing/2014/main" id="{B0706656-1BDF-4C5E-9D6A-ACE886AC541C}"/>
              </a:ext>
            </a:extLst>
          </p:cNvPr>
          <p:cNvPicPr preferRelativeResize="0"/>
          <p:nvPr/>
        </p:nvPicPr>
        <p:blipFill rotWithShape="1">
          <a:blip r:embed="rId3">
            <a:alphaModFix/>
          </a:blip>
          <a:srcRect/>
          <a:stretch/>
        </p:blipFill>
        <p:spPr>
          <a:xfrm>
            <a:off x="1827241" y="1520854"/>
            <a:ext cx="5228572" cy="3816292"/>
          </a:xfrm>
          <a:prstGeom prst="rect">
            <a:avLst/>
          </a:prstGeom>
          <a:noFill/>
          <a:ln>
            <a:noFill/>
          </a:ln>
        </p:spPr>
      </p:pic>
    </p:spTree>
    <p:extLst>
      <p:ext uri="{BB962C8B-B14F-4D97-AF65-F5344CB8AC3E}">
        <p14:creationId xmlns:p14="http://schemas.microsoft.com/office/powerpoint/2010/main" val="144518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267750" y="908720"/>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dirty="0"/>
              <a:t>Program synthesis</a:t>
            </a:r>
            <a:endParaRPr sz="3600" b="1" i="0" u="none" strike="noStrike" cap="none" dirty="0">
              <a:solidFill>
                <a:schemeClr val="dk1"/>
              </a:solidFill>
              <a:latin typeface="Calibri"/>
              <a:ea typeface="Calibri"/>
              <a:cs typeface="Calibri"/>
              <a:sym typeface="Calibri"/>
            </a:endParaRPr>
          </a:p>
        </p:txBody>
      </p:sp>
      <p:sp>
        <p:nvSpPr>
          <p:cNvPr id="144" name="Google Shape;144;p2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a:t>
            </a:fld>
            <a:r>
              <a:rPr lang="en" sz="1400" b="0" i="0" u="none" strike="noStrike" cap="none">
                <a:solidFill>
                  <a:srgbClr val="000000"/>
                </a:solidFill>
                <a:latin typeface="Arial"/>
                <a:ea typeface="Arial"/>
                <a:cs typeface="Arial"/>
                <a:sym typeface="Arial"/>
              </a:rPr>
              <a:t>/2</a:t>
            </a:r>
            <a:r>
              <a:rPr lang="en"/>
              <a:t>5</a:t>
            </a:r>
            <a:endParaRPr sz="1400" b="0" i="0" u="none" strike="noStrike" cap="none">
              <a:solidFill>
                <a:srgbClr val="000000"/>
              </a:solidFill>
              <a:latin typeface="Arial"/>
              <a:ea typeface="Arial"/>
              <a:cs typeface="Arial"/>
              <a:sym typeface="Arial"/>
            </a:endParaRPr>
          </a:p>
        </p:txBody>
      </p:sp>
      <p:sp>
        <p:nvSpPr>
          <p:cNvPr id="145" name="Google Shape;145;p21"/>
          <p:cNvSpPr txBox="1"/>
          <p:nvPr/>
        </p:nvSpPr>
        <p:spPr>
          <a:xfrm>
            <a:off x="459300" y="1598800"/>
            <a:ext cx="8188500" cy="4133700"/>
          </a:xfrm>
          <a:prstGeom prst="rect">
            <a:avLst/>
          </a:prstGeom>
          <a:noFill/>
          <a:ln>
            <a:noFill/>
          </a:ln>
        </p:spPr>
        <p:txBody>
          <a:bodyPr spcFirstLastPara="1" wrap="square" lIns="91425" tIns="91425" rIns="91425" bIns="91425" anchor="t" anchorCtr="0">
            <a:noAutofit/>
          </a:bodyPr>
          <a:lstStyle/>
          <a:p>
            <a:pPr marL="457200" lvl="0" indent="-381000" rtl="0">
              <a:lnSpc>
                <a:spcPct val="150000"/>
              </a:lnSpc>
              <a:spcBef>
                <a:spcPts val="0"/>
              </a:spcBef>
              <a:spcAft>
                <a:spcPts val="0"/>
              </a:spcAft>
              <a:buSzPts val="2400"/>
              <a:buChar char="●"/>
            </a:pPr>
            <a:r>
              <a:rPr lang="en" sz="2400"/>
              <a:t>Derive implementation from examples/specification</a:t>
            </a:r>
            <a:endParaRPr sz="2400"/>
          </a:p>
          <a:p>
            <a:pPr marL="914400" lvl="1" indent="-381000" rtl="0">
              <a:lnSpc>
                <a:spcPct val="150000"/>
              </a:lnSpc>
              <a:spcBef>
                <a:spcPts val="0"/>
              </a:spcBef>
              <a:spcAft>
                <a:spcPts val="0"/>
              </a:spcAft>
              <a:buSzPts val="2400"/>
              <a:buChar char="○"/>
            </a:pPr>
            <a:r>
              <a:rPr lang="en" sz="2400"/>
              <a:t>From seminal work [A. Church, 1963]</a:t>
            </a:r>
            <a:endParaRPr sz="2400"/>
          </a:p>
          <a:p>
            <a:pPr marL="0" lvl="0" indent="0" rtl="0">
              <a:lnSpc>
                <a:spcPct val="150000"/>
              </a:lnSpc>
              <a:spcBef>
                <a:spcPts val="0"/>
              </a:spcBef>
              <a:spcAft>
                <a:spcPts val="0"/>
              </a:spcAft>
              <a:buNone/>
            </a:pPr>
            <a:endParaRPr sz="2400"/>
          </a:p>
          <a:p>
            <a:pPr marL="0" lvl="0" indent="0" rtl="0">
              <a:lnSpc>
                <a:spcPct val="150000"/>
              </a:lnSpc>
              <a:spcBef>
                <a:spcPts val="0"/>
              </a:spcBef>
              <a:spcAft>
                <a:spcPts val="0"/>
              </a:spcAft>
              <a:buNone/>
            </a:pPr>
            <a:endParaRPr sz="2400"/>
          </a:p>
          <a:p>
            <a:pPr marL="0" lvl="0" indent="0" rtl="0">
              <a:lnSpc>
                <a:spcPct val="150000"/>
              </a:lnSpc>
              <a:spcBef>
                <a:spcPts val="0"/>
              </a:spcBef>
              <a:spcAft>
                <a:spcPts val="0"/>
              </a:spcAft>
              <a:buNone/>
            </a:pPr>
            <a:endParaRPr sz="2400"/>
          </a:p>
          <a:p>
            <a:pPr marL="457200" lvl="0" indent="-381000" rtl="0">
              <a:lnSpc>
                <a:spcPct val="150000"/>
              </a:lnSpc>
              <a:spcBef>
                <a:spcPts val="0"/>
              </a:spcBef>
              <a:spcAft>
                <a:spcPts val="0"/>
              </a:spcAft>
              <a:buSzPts val="2400"/>
              <a:buChar char="●"/>
            </a:pPr>
            <a:r>
              <a:rPr lang="en" sz="2400"/>
              <a:t>Motivation</a:t>
            </a:r>
            <a:endParaRPr sz="2400"/>
          </a:p>
          <a:p>
            <a:pPr marL="914400" lvl="1" indent="-381000" rtl="0">
              <a:lnSpc>
                <a:spcPct val="150000"/>
              </a:lnSpc>
              <a:spcBef>
                <a:spcPts val="0"/>
              </a:spcBef>
              <a:spcAft>
                <a:spcPts val="0"/>
              </a:spcAft>
              <a:buSzPts val="2400"/>
              <a:buChar char="○"/>
            </a:pPr>
            <a:r>
              <a:rPr lang="en" sz="2400"/>
              <a:t>Fundamental in computer science</a:t>
            </a:r>
            <a:endParaRPr sz="2400"/>
          </a:p>
          <a:p>
            <a:pPr marL="914400" lvl="1" indent="-381000" rtl="0">
              <a:lnSpc>
                <a:spcPct val="150000"/>
              </a:lnSpc>
              <a:spcBef>
                <a:spcPts val="0"/>
              </a:spcBef>
              <a:spcAft>
                <a:spcPts val="0"/>
              </a:spcAft>
              <a:buSzPts val="2400"/>
              <a:buChar char="○"/>
            </a:pPr>
            <a:r>
              <a:rPr lang="en" sz="2400"/>
              <a:t>Automation of software engineering</a:t>
            </a:r>
            <a:endParaRPr sz="2400"/>
          </a:p>
          <a:p>
            <a:pPr marL="1371600" lvl="2" indent="-381000" rtl="0">
              <a:lnSpc>
                <a:spcPct val="150000"/>
              </a:lnSpc>
              <a:spcBef>
                <a:spcPts val="0"/>
              </a:spcBef>
              <a:spcAft>
                <a:spcPts val="0"/>
              </a:spcAft>
              <a:buSzPts val="2400"/>
              <a:buChar char="■"/>
            </a:pPr>
            <a:r>
              <a:rPr lang="en" sz="2400"/>
              <a:t>Reverse engineering</a:t>
            </a:r>
            <a:endParaRPr sz="2400"/>
          </a:p>
        </p:txBody>
      </p:sp>
      <p:sp>
        <p:nvSpPr>
          <p:cNvPr id="146" name="Google Shape;146;p21"/>
          <p:cNvSpPr/>
          <p:nvPr/>
        </p:nvSpPr>
        <p:spPr>
          <a:xfrm>
            <a:off x="459300" y="2939969"/>
            <a:ext cx="2645100" cy="1409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Specification/</a:t>
            </a:r>
            <a:endParaRPr sz="2400" dirty="0"/>
          </a:p>
          <a:p>
            <a:pPr marL="0" lvl="0" indent="0" algn="ctr" rtl="0">
              <a:spcBef>
                <a:spcPts val="0"/>
              </a:spcBef>
              <a:spcAft>
                <a:spcPts val="0"/>
              </a:spcAft>
              <a:buNone/>
            </a:pPr>
            <a:r>
              <a:rPr lang="en" sz="2400" dirty="0"/>
              <a:t>examples</a:t>
            </a:r>
            <a:endParaRPr sz="2400" dirty="0"/>
          </a:p>
        </p:txBody>
      </p:sp>
      <p:sp>
        <p:nvSpPr>
          <p:cNvPr id="147" name="Google Shape;147;p21"/>
          <p:cNvSpPr/>
          <p:nvPr/>
        </p:nvSpPr>
        <p:spPr>
          <a:xfrm>
            <a:off x="5537425" y="2939969"/>
            <a:ext cx="2645100" cy="1409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Implementation</a:t>
            </a:r>
            <a:endParaRPr sz="2400"/>
          </a:p>
        </p:txBody>
      </p:sp>
      <p:cxnSp>
        <p:nvCxnSpPr>
          <p:cNvPr id="148" name="Google Shape;148;p21"/>
          <p:cNvCxnSpPr>
            <a:stCxn id="146" idx="3"/>
            <a:endCxn id="147" idx="1"/>
          </p:cNvCxnSpPr>
          <p:nvPr/>
        </p:nvCxnSpPr>
        <p:spPr>
          <a:xfrm>
            <a:off x="3104400" y="3644819"/>
            <a:ext cx="2433000" cy="0"/>
          </a:xfrm>
          <a:prstGeom prst="straightConnector1">
            <a:avLst/>
          </a:prstGeom>
          <a:noFill/>
          <a:ln w="38100" cap="flat" cmpd="sng">
            <a:solidFill>
              <a:srgbClr val="000000"/>
            </a:solidFill>
            <a:prstDash val="solid"/>
            <a:round/>
            <a:headEnd type="none" w="med" len="med"/>
            <a:tailEnd type="triangle" w="med" len="med"/>
          </a:ln>
        </p:spPr>
      </p:cxnSp>
      <p:sp>
        <p:nvSpPr>
          <p:cNvPr id="149" name="Google Shape;149;p21"/>
          <p:cNvSpPr txBox="1"/>
          <p:nvPr/>
        </p:nvSpPr>
        <p:spPr>
          <a:xfrm>
            <a:off x="3436925" y="2971669"/>
            <a:ext cx="1739100" cy="524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a:t>Synthesis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LTL specification</a:t>
            </a:r>
            <a:endParaRPr sz="3600" b="1" i="0" u="none" strike="noStrike" cap="none" dirty="0">
              <a:solidFill>
                <a:schemeClr val="dk1"/>
              </a:solidFill>
              <a:latin typeface="Calibri"/>
              <a:ea typeface="Calibri"/>
              <a:cs typeface="Calibri"/>
              <a:sym typeface="Calibri"/>
            </a:endParaRPr>
          </a:p>
        </p:txBody>
      </p:sp>
      <p:sp>
        <p:nvSpPr>
          <p:cNvPr id="427" name="Google Shape;427;p37"/>
          <p:cNvSpPr txBox="1">
            <a:spLocks noGrp="1"/>
          </p:cNvSpPr>
          <p:nvPr>
            <p:ph type="sldNum" idx="12"/>
          </p:nvPr>
        </p:nvSpPr>
        <p:spPr>
          <a:xfrm>
            <a:off x="8321040" y="6217621"/>
            <a:ext cx="700117"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20</a:t>
            </a:fld>
            <a:r>
              <a:rPr lang="en" sz="1400" b="0" i="0" u="none" strike="noStrike" cap="none" dirty="0">
                <a:solidFill>
                  <a:srgbClr val="000000"/>
                </a:solidFill>
                <a:latin typeface="Arial"/>
                <a:ea typeface="Arial"/>
                <a:cs typeface="Arial"/>
                <a:sym typeface="Arial"/>
              </a:rPr>
              <a:t>/25</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C4B7743B-3D65-44E9-8ED1-D0340DB97FAB}"/>
              </a:ext>
            </a:extLst>
          </p:cNvPr>
          <p:cNvPicPr>
            <a:picLocks noChangeAspect="1"/>
          </p:cNvPicPr>
          <p:nvPr/>
        </p:nvPicPr>
        <p:blipFill>
          <a:blip r:embed="rId3"/>
          <a:stretch>
            <a:fillRect/>
          </a:stretch>
        </p:blipFill>
        <p:spPr>
          <a:xfrm>
            <a:off x="311700" y="1471267"/>
            <a:ext cx="6263731" cy="4284153"/>
          </a:xfrm>
          <a:prstGeom prst="rect">
            <a:avLst/>
          </a:prstGeom>
        </p:spPr>
      </p:pic>
      <p:sp>
        <p:nvSpPr>
          <p:cNvPr id="6" name="TextBox 5">
            <a:extLst>
              <a:ext uri="{FF2B5EF4-FFF2-40B4-BE49-F238E27FC236}">
                <a16:creationId xmlns:a16="http://schemas.microsoft.com/office/drawing/2014/main" id="{6AB1241F-CFF7-47FA-9C45-A65C0591E36D}"/>
              </a:ext>
            </a:extLst>
          </p:cNvPr>
          <p:cNvSpPr txBox="1"/>
          <p:nvPr/>
        </p:nvSpPr>
        <p:spPr>
          <a:xfrm>
            <a:off x="5951220" y="2011680"/>
            <a:ext cx="3192780" cy="707886"/>
          </a:xfrm>
          <a:prstGeom prst="rect">
            <a:avLst/>
          </a:prstGeom>
          <a:noFill/>
        </p:spPr>
        <p:txBody>
          <a:bodyPr wrap="square" rtlCol="0">
            <a:spAutoFit/>
          </a:bodyPr>
          <a:lstStyle/>
          <a:p>
            <a:r>
              <a:rPr lang="en-US" sz="2000" dirty="0"/>
              <a:t>No contradicting commands</a:t>
            </a:r>
          </a:p>
        </p:txBody>
      </p:sp>
      <p:sp>
        <p:nvSpPr>
          <p:cNvPr id="11" name="TextBox 10">
            <a:extLst>
              <a:ext uri="{FF2B5EF4-FFF2-40B4-BE49-F238E27FC236}">
                <a16:creationId xmlns:a16="http://schemas.microsoft.com/office/drawing/2014/main" id="{6933F5A8-2A1F-405F-A45E-AA5741210798}"/>
              </a:ext>
            </a:extLst>
          </p:cNvPr>
          <p:cNvSpPr txBox="1"/>
          <p:nvPr/>
        </p:nvSpPr>
        <p:spPr>
          <a:xfrm>
            <a:off x="5951220" y="3980260"/>
            <a:ext cx="3192780" cy="707886"/>
          </a:xfrm>
          <a:prstGeom prst="rect">
            <a:avLst/>
          </a:prstGeom>
          <a:noFill/>
          <a:ln w="28575">
            <a:solidFill>
              <a:srgbClr val="C00000"/>
            </a:solidFill>
          </a:ln>
        </p:spPr>
        <p:txBody>
          <a:bodyPr wrap="square" rtlCol="0">
            <a:spAutoFit/>
          </a:bodyPr>
          <a:lstStyle/>
          <a:p>
            <a:r>
              <a:rPr lang="en-US" sz="2000" dirty="0"/>
              <a:t>WP is always eventually lifted from slider 1</a:t>
            </a:r>
          </a:p>
        </p:txBody>
      </p:sp>
      <p:sp>
        <p:nvSpPr>
          <p:cNvPr id="8" name="Rectangle 7">
            <a:extLst>
              <a:ext uri="{FF2B5EF4-FFF2-40B4-BE49-F238E27FC236}">
                <a16:creationId xmlns:a16="http://schemas.microsoft.com/office/drawing/2014/main" id="{484FEF68-30E8-4F7A-A7FE-A43FC3B1BCB4}"/>
              </a:ext>
            </a:extLst>
          </p:cNvPr>
          <p:cNvSpPr/>
          <p:nvPr/>
        </p:nvSpPr>
        <p:spPr>
          <a:xfrm>
            <a:off x="1082040" y="4094560"/>
            <a:ext cx="2225040" cy="507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417;p35" descr="E:\pnp.png">
            <a:extLst>
              <a:ext uri="{FF2B5EF4-FFF2-40B4-BE49-F238E27FC236}">
                <a16:creationId xmlns:a16="http://schemas.microsoft.com/office/drawing/2014/main" id="{0761642E-6124-4755-AA54-7BD37BC976DF}"/>
              </a:ext>
            </a:extLst>
          </p:cNvPr>
          <p:cNvPicPr preferRelativeResize="0"/>
          <p:nvPr/>
        </p:nvPicPr>
        <p:blipFill rotWithShape="1">
          <a:blip r:embed="rId4">
            <a:alphaModFix/>
          </a:blip>
          <a:srcRect/>
          <a:stretch/>
        </p:blipFill>
        <p:spPr>
          <a:xfrm>
            <a:off x="5515331" y="1369434"/>
            <a:ext cx="3505826" cy="1980479"/>
          </a:xfrm>
          <a:prstGeom prst="rect">
            <a:avLst/>
          </a:prstGeom>
          <a:noFill/>
          <a:ln>
            <a:noFill/>
          </a:ln>
        </p:spPr>
      </p:pic>
    </p:spTree>
    <p:extLst>
      <p:ext uri="{BB962C8B-B14F-4D97-AF65-F5344CB8AC3E}">
        <p14:creationId xmlns:p14="http://schemas.microsoft.com/office/powerpoint/2010/main" val="13311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6" descr="E:\eng-test-gen.png"/>
          <p:cNvPicPr preferRelativeResize="0"/>
          <p:nvPr/>
        </p:nvPicPr>
        <p:blipFill rotWithShape="1">
          <a:blip r:embed="rId3">
            <a:alphaModFix/>
          </a:blip>
          <a:srcRect/>
          <a:stretch/>
        </p:blipFill>
        <p:spPr>
          <a:xfrm>
            <a:off x="-31709" y="1165075"/>
            <a:ext cx="9286500" cy="5250600"/>
          </a:xfrm>
          <a:prstGeom prst="rect">
            <a:avLst/>
          </a:prstGeom>
          <a:noFill/>
          <a:ln>
            <a:noFill/>
          </a:ln>
        </p:spPr>
      </p:pic>
      <p:sp>
        <p:nvSpPr>
          <p:cNvPr id="418" name="Google Shape;418;p36"/>
          <p:cNvSpPr txBox="1">
            <a:spLocks noGrp="1"/>
          </p:cNvSpPr>
          <p:nvPr>
            <p:ph type="title"/>
          </p:nvPr>
        </p:nvSpPr>
        <p:spPr>
          <a:xfrm>
            <a:off x="221700" y="639399"/>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dirty="0"/>
              <a:t>Positive t</a:t>
            </a:r>
            <a:r>
              <a:rPr lang="en" dirty="0"/>
              <a:t>race</a:t>
            </a:r>
            <a:r>
              <a:rPr lang="en-US" dirty="0"/>
              <a:t>s</a:t>
            </a:r>
            <a:r>
              <a:rPr lang="en" sz="3600" b="1" i="0" u="none" strike="noStrike" cap="none" dirty="0">
                <a:solidFill>
                  <a:schemeClr val="dk1"/>
                </a:solidFill>
                <a:latin typeface="Calibri"/>
                <a:ea typeface="Calibri"/>
                <a:cs typeface="Calibri"/>
                <a:sym typeface="Calibri"/>
              </a:rPr>
              <a:t> generation</a:t>
            </a:r>
            <a:endParaRPr sz="3600" b="1" i="0" u="none" strike="noStrike" cap="none" dirty="0">
              <a:solidFill>
                <a:schemeClr val="dk1"/>
              </a:solidFill>
              <a:latin typeface="Calibri"/>
              <a:ea typeface="Calibri"/>
              <a:cs typeface="Calibri"/>
              <a:sym typeface="Calibri"/>
            </a:endParaRPr>
          </a:p>
        </p:txBody>
      </p:sp>
      <p:sp>
        <p:nvSpPr>
          <p:cNvPr id="419" name="Google Shape;419;p36"/>
          <p:cNvSpPr txBox="1">
            <a:spLocks noGrp="1"/>
          </p:cNvSpPr>
          <p:nvPr>
            <p:ph type="sldNum" idx="12"/>
          </p:nvPr>
        </p:nvSpPr>
        <p:spPr>
          <a:xfrm>
            <a:off x="8304598" y="6217625"/>
            <a:ext cx="716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21</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420" name="Google Shape;420;p36"/>
          <p:cNvSpPr/>
          <p:nvPr/>
        </p:nvSpPr>
        <p:spPr>
          <a:xfrm>
            <a:off x="110850" y="4368600"/>
            <a:ext cx="3709800" cy="221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Font typeface="Arial"/>
              <a:buNone/>
            </a:pPr>
            <a:r>
              <a:rPr lang="en" sz="1800" b="0" i="0" u="sng" strike="noStrike" cap="none">
                <a:solidFill>
                  <a:srgbClr val="000000"/>
                </a:solidFill>
                <a:latin typeface="Arial"/>
                <a:ea typeface="Arial"/>
                <a:cs typeface="Arial"/>
                <a:sym typeface="Arial"/>
              </a:rPr>
              <a:t>All tests with length = 1, 2, 3</a:t>
            </a:r>
            <a:endParaRPr/>
          </a:p>
          <a:p>
            <a:pPr marL="0" marR="0" lvl="0" indent="0" algn="just" rtl="0">
              <a:lnSpc>
                <a:spcPct val="100000"/>
              </a:lnSpc>
              <a:spcBef>
                <a:spcPts val="0"/>
              </a:spcBef>
              <a:spcAft>
                <a:spcPts val="0"/>
              </a:spcAft>
              <a:buNone/>
            </a:pPr>
            <a:r>
              <a:rPr lang="en" sz="1800"/>
              <a:t>#1:   1</a:t>
            </a:r>
            <a:endParaRPr/>
          </a:p>
          <a:p>
            <a:pPr marL="0" marR="0" lvl="0" indent="0" algn="just" rtl="0">
              <a:lnSpc>
                <a:spcPct val="100000"/>
              </a:lnSpc>
              <a:spcBef>
                <a:spcPts val="0"/>
              </a:spcBef>
              <a:spcAft>
                <a:spcPts val="0"/>
              </a:spcAft>
              <a:buNone/>
            </a:pPr>
            <a:r>
              <a:rPr lang="en" sz="1800"/>
              <a:t>#</a:t>
            </a:r>
            <a:r>
              <a:rPr lang="en" sz="1800" b="0" i="0" u="none" strike="noStrike" cap="none">
                <a:solidFill>
                  <a:srgbClr val="000000"/>
                </a:solidFill>
                <a:latin typeface="Arial"/>
                <a:ea typeface="Arial"/>
                <a:cs typeface="Arial"/>
                <a:sym typeface="Arial"/>
              </a:rPr>
              <a:t>2:   2</a:t>
            </a:r>
            <a:endParaRPr/>
          </a:p>
          <a:p>
            <a:pPr marL="0" marR="0" lvl="0" indent="457200" algn="just" rtl="0">
              <a:lnSpc>
                <a:spcPct val="100000"/>
              </a:lnSpc>
              <a:spcBef>
                <a:spcPts val="0"/>
              </a:spcBef>
              <a:spcAft>
                <a:spcPts val="0"/>
              </a:spcAft>
              <a:buClr>
                <a:srgbClr val="000000"/>
              </a:buClr>
              <a:buFont typeface="Arial"/>
              <a:buNone/>
            </a:pPr>
            <a:r>
              <a:rPr lang="en" sz="1800"/>
              <a:t> </a:t>
            </a:r>
            <a:r>
              <a:rPr lang="en" sz="18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Clr>
                <a:srgbClr val="000000"/>
              </a:buClr>
              <a:buFont typeface="Arial"/>
              <a:buNone/>
            </a:pPr>
            <a:r>
              <a:rPr lang="en" sz="1800"/>
              <a:t>#12: </a:t>
            </a:r>
            <a:r>
              <a:rPr lang="en" sz="1800" b="0" i="0" u="none" strike="noStrike" cap="none">
                <a:solidFill>
                  <a:srgbClr val="000000"/>
                </a:solidFill>
                <a:latin typeface="Arial"/>
                <a:ea typeface="Arial"/>
                <a:cs typeface="Arial"/>
                <a:sym typeface="Arial"/>
              </a:rPr>
              <a:t>1, 1, 1</a:t>
            </a:r>
            <a:endParaRPr/>
          </a:p>
          <a:p>
            <a:pPr marL="0" marR="0" lvl="0" indent="457200" algn="just" rtl="0">
              <a:lnSpc>
                <a:spcPct val="100000"/>
              </a:lnSpc>
              <a:spcBef>
                <a:spcPts val="0"/>
              </a:spcBef>
              <a:spcAft>
                <a:spcPts val="0"/>
              </a:spcAft>
              <a:buClr>
                <a:srgbClr val="000000"/>
              </a:buClr>
              <a:buFont typeface="Arial"/>
              <a:buNone/>
            </a:pPr>
            <a:r>
              <a:rPr lang="en" sz="1800"/>
              <a:t> </a:t>
            </a:r>
            <a:r>
              <a:rPr lang="en" sz="1800" b="0" i="0" u="none" strike="noStrike" cap="none">
                <a:solidFill>
                  <a:srgbClr val="000000"/>
                </a:solidFill>
                <a:latin typeface="Arial"/>
                <a:ea typeface="Arial"/>
                <a:cs typeface="Arial"/>
                <a:sym typeface="Arial"/>
              </a:rPr>
              <a:t>…</a:t>
            </a:r>
            <a:endParaRPr/>
          </a:p>
          <a:p>
            <a:pPr marL="0" marR="0" lvl="0" indent="0" algn="just" rtl="0">
              <a:lnSpc>
                <a:spcPct val="100000"/>
              </a:lnSpc>
              <a:spcBef>
                <a:spcPts val="0"/>
              </a:spcBef>
              <a:spcAft>
                <a:spcPts val="0"/>
              </a:spcAft>
              <a:buClr>
                <a:srgbClr val="000000"/>
              </a:buClr>
              <a:buFont typeface="Arial"/>
              <a:buNone/>
            </a:pPr>
            <a:r>
              <a:rPr lang="en" sz="1800"/>
              <a:t>#39:</a:t>
            </a:r>
            <a:r>
              <a:rPr lang="en" sz="1800" b="0" i="0" u="none" strike="noStrike" cap="none">
                <a:solidFill>
                  <a:srgbClr val="000000"/>
                </a:solidFill>
                <a:latin typeface="Arial"/>
                <a:ea typeface="Arial"/>
                <a:cs typeface="Arial"/>
                <a:sym typeface="Arial"/>
              </a:rPr>
              <a:t> 3, 3, 3</a:t>
            </a:r>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title"/>
          </p:nvPr>
        </p:nvSpPr>
        <p:spPr>
          <a:xfrm>
            <a:off x="323528" y="836712"/>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3600" b="1" i="0" u="none" strike="noStrike" cap="none" dirty="0">
                <a:solidFill>
                  <a:schemeClr val="dk1"/>
                </a:solidFill>
                <a:latin typeface="Calibri"/>
                <a:ea typeface="Calibri"/>
                <a:cs typeface="Calibri"/>
                <a:sym typeface="Calibri"/>
              </a:rPr>
              <a:t>Experimental </a:t>
            </a:r>
            <a:r>
              <a:rPr lang="en-US" sz="3600" b="1" i="0" u="none" strike="noStrike" cap="none" dirty="0">
                <a:solidFill>
                  <a:schemeClr val="dk1"/>
                </a:solidFill>
                <a:latin typeface="Calibri"/>
                <a:ea typeface="Calibri"/>
                <a:cs typeface="Calibri"/>
                <a:sym typeface="Calibri"/>
              </a:rPr>
              <a:t>results</a:t>
            </a:r>
            <a:endParaRPr sz="3600" b="1" i="0" u="none" strike="noStrike" cap="none" dirty="0">
              <a:solidFill>
                <a:schemeClr val="dk1"/>
              </a:solidFill>
              <a:latin typeface="Calibri"/>
              <a:ea typeface="Calibri"/>
              <a:cs typeface="Calibri"/>
              <a:sym typeface="Calibri"/>
            </a:endParaRPr>
          </a:p>
        </p:txBody>
      </p:sp>
      <p:sp>
        <p:nvSpPr>
          <p:cNvPr id="427" name="Google Shape;427;p37"/>
          <p:cNvSpPr txBox="1">
            <a:spLocks noGrp="1"/>
          </p:cNvSpPr>
          <p:nvPr>
            <p:ph type="sldNum" idx="12"/>
          </p:nvPr>
        </p:nvSpPr>
        <p:spPr>
          <a:xfrm>
            <a:off x="8179596" y="6217625"/>
            <a:ext cx="8415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22</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F015010C-42CC-43A5-BBFD-1EEAAD69C6C9}"/>
                  </a:ext>
                </a:extLst>
              </p:cNvPr>
              <p:cNvGraphicFramePr>
                <a:graphicFrameLocks noGrp="1"/>
              </p:cNvGraphicFramePr>
              <p:nvPr>
                <p:extLst>
                  <p:ext uri="{D42A27DB-BD31-4B8C-83A1-F6EECF244321}">
                    <p14:modId xmlns:p14="http://schemas.microsoft.com/office/powerpoint/2010/main" val="1872017599"/>
                  </p:ext>
                </p:extLst>
              </p:nvPr>
            </p:nvGraphicFramePr>
            <p:xfrm>
              <a:off x="1181100" y="2093595"/>
              <a:ext cx="7063740" cy="3327400"/>
            </p:xfrm>
            <a:graphic>
              <a:graphicData uri="http://schemas.openxmlformats.org/drawingml/2006/table">
                <a:tbl>
                  <a:tblPr firstRow="1" bandRow="1">
                    <a:tableStyleId>{4F898961-EBED-4098-88B4-06080EE5055E}</a:tableStyleId>
                  </a:tblPr>
                  <a:tblGrid>
                    <a:gridCol w="2441686">
                      <a:extLst>
                        <a:ext uri="{9D8B030D-6E8A-4147-A177-3AD203B41FA5}">
                          <a16:colId xmlns:a16="http://schemas.microsoft.com/office/drawing/2014/main" val="3879589352"/>
                        </a:ext>
                      </a:extLst>
                    </a:gridCol>
                    <a:gridCol w="2607517">
                      <a:extLst>
                        <a:ext uri="{9D8B030D-6E8A-4147-A177-3AD203B41FA5}">
                          <a16:colId xmlns:a16="http://schemas.microsoft.com/office/drawing/2014/main" val="3901852539"/>
                        </a:ext>
                      </a:extLst>
                    </a:gridCol>
                    <a:gridCol w="2014537">
                      <a:extLst>
                        <a:ext uri="{9D8B030D-6E8A-4147-A177-3AD203B41FA5}">
                          <a16:colId xmlns:a16="http://schemas.microsoft.com/office/drawing/2014/main" val="3555094489"/>
                        </a:ext>
                      </a:extLst>
                    </a:gridCol>
                  </a:tblGrid>
                  <a:tr h="656590">
                    <a:tc>
                      <a:txBody>
                        <a:bodyPr/>
                        <a:lstStyle/>
                        <a:p>
                          <a:pPr algn="ctr"/>
                          <a:endParaRPr lang="en-US" sz="2000" dirty="0"/>
                        </a:p>
                      </a:txBody>
                      <a:tcPr anchor="ctr"/>
                    </a:tc>
                    <a:tc>
                      <a:txBody>
                        <a:bodyPr/>
                        <a:lstStyle/>
                        <a:p>
                          <a:pPr algn="ctr"/>
                          <a:r>
                            <a:rPr lang="en-US" sz="2000" b="1" dirty="0"/>
                            <a:t>Set 4–39</a:t>
                          </a:r>
                        </a:p>
                      </a:txBody>
                      <a:tcPr anchor="ctr"/>
                    </a:tc>
                    <a:tc>
                      <a:txBody>
                        <a:bodyPr/>
                        <a:lstStyle/>
                        <a:p>
                          <a:pPr algn="ctr"/>
                          <a:r>
                            <a:rPr lang="en-US" sz="2000" b="1" dirty="0"/>
                            <a:t>Set 1–3 </a:t>
                          </a:r>
                        </a:p>
                      </a:txBody>
                      <a:tcPr anchor="ctr"/>
                    </a:tc>
                    <a:extLst>
                      <a:ext uri="{0D108BD9-81ED-4DB2-BD59-A6C34878D82A}">
                        <a16:rowId xmlns:a16="http://schemas.microsoft.com/office/drawing/2014/main" val="611336321"/>
                      </a:ext>
                    </a:extLst>
                  </a:tr>
                  <a:tr h="656590">
                    <a:tc>
                      <a:txBody>
                        <a:bodyPr/>
                        <a:lstStyle/>
                        <a:p>
                          <a:pPr algn="ctr"/>
                          <a:r>
                            <a:rPr lang="en-US" sz="2000" dirty="0"/>
                            <a:t>“Cover” property </a:t>
                          </a:r>
                          <a14:m>
                            <m:oMath xmlns:m="http://schemas.openxmlformats.org/officeDocument/2006/math">
                              <m:r>
                                <a:rPr lang="en-US" sz="2000" b="0" i="1" smtClean="0">
                                  <a:latin typeface="Cambria Math" panose="02040503050406030204" pitchFamily="18" charset="0"/>
                                </a:rPr>
                                <m:t>𝐺</m:t>
                              </m:r>
                              <m:r>
                                <a:rPr lang="en-US" sz="2000" b="0" i="1" smtClean="0">
                                  <a:latin typeface="Cambria Math" panose="02040503050406030204" pitchFamily="18" charset="0"/>
                                </a:rPr>
                                <m:t>(</m:t>
                              </m:r>
                              <m:r>
                                <a:rPr lang="en-US" sz="2000" b="0" i="1" smtClean="0">
                                  <a:latin typeface="Cambria Math" panose="02040503050406030204" pitchFamily="18" charset="0"/>
                                </a:rPr>
                                <m:t>𝑝𝑝</m:t>
                              </m:r>
                              <m:r>
                                <a:rPr lang="en-US" sz="2000" b="0" i="1" smtClean="0">
                                  <a:latin typeface="Cambria Math" panose="02040503050406030204" pitchFamily="18" charset="0"/>
                                </a:rPr>
                                <m:t>1→</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𝑣𝑝</m:t>
                              </m:r>
                              <m:r>
                                <a:rPr lang="en-US" sz="2000" b="0" i="1" smtClean="0">
                                  <a:latin typeface="Cambria Math" panose="02040503050406030204" pitchFamily="18" charset="0"/>
                                </a:rPr>
                                <m:t>1</m:t>
                              </m:r>
                            </m:oMath>
                          </a14:m>
                          <a:r>
                            <a:rPr lang="en-US" sz="2000" dirty="0"/>
                            <a:t>))</a:t>
                          </a:r>
                        </a:p>
                      </a:txBody>
                      <a:tcPr anchor="ctr"/>
                    </a:tc>
                    <a:tc>
                      <a:txBody>
                        <a:bodyPr/>
                        <a:lstStyle/>
                        <a:p>
                          <a:pPr algn="ctr"/>
                          <a:r>
                            <a:rPr lang="en-US" sz="2000" dirty="0"/>
                            <a:t>Yes</a:t>
                          </a:r>
                        </a:p>
                      </a:txBody>
                      <a:tcPr anchor="ctr"/>
                    </a:tc>
                    <a:tc>
                      <a:txBody>
                        <a:bodyPr/>
                        <a:lstStyle/>
                        <a:p>
                          <a:pPr algn="ctr"/>
                          <a:r>
                            <a:rPr lang="en-US" sz="2000" dirty="0"/>
                            <a:t>No</a:t>
                          </a:r>
                        </a:p>
                      </a:txBody>
                      <a:tcPr anchor="ctr"/>
                    </a:tc>
                    <a:extLst>
                      <a:ext uri="{0D108BD9-81ED-4DB2-BD59-A6C34878D82A}">
                        <a16:rowId xmlns:a16="http://schemas.microsoft.com/office/drawing/2014/main" val="3547604618"/>
                      </a:ext>
                    </a:extLst>
                  </a:tr>
                  <a:tr h="656590">
                    <a:tc>
                      <a:txBody>
                        <a:bodyPr/>
                        <a:lstStyle/>
                        <a:p>
                          <a:pPr algn="ctr"/>
                          <a:r>
                            <a:rPr lang="en-US" sz="2000" b="1" dirty="0"/>
                            <a:t>Time</a:t>
                          </a:r>
                        </a:p>
                      </a:txBody>
                      <a:tcPr anchor="ctr"/>
                    </a:tc>
                    <a:tc>
                      <a:txBody>
                        <a:bodyPr/>
                        <a:lstStyle/>
                        <a:p>
                          <a:pPr algn="ctr"/>
                          <a:r>
                            <a:rPr lang="en-US" sz="2000" dirty="0"/>
                            <a:t>376 s (92 – 858)</a:t>
                          </a:r>
                        </a:p>
                      </a:txBody>
                      <a:tcPr anchor="ctr"/>
                    </a:tc>
                    <a:tc>
                      <a:txBody>
                        <a:bodyPr/>
                        <a:lstStyle/>
                        <a:p>
                          <a:pPr algn="ctr"/>
                          <a:r>
                            <a:rPr lang="en-US" sz="2000" dirty="0"/>
                            <a:t>8h – 18h</a:t>
                          </a:r>
                        </a:p>
                      </a:txBody>
                      <a:tcPr anchor="ctr"/>
                    </a:tc>
                    <a:extLst>
                      <a:ext uri="{0D108BD9-81ED-4DB2-BD59-A6C34878D82A}">
                        <a16:rowId xmlns:a16="http://schemas.microsoft.com/office/drawing/2014/main" val="1804643309"/>
                      </a:ext>
                    </a:extLst>
                  </a:tr>
                  <a:tr h="656590">
                    <a:tc>
                      <a:txBody>
                        <a:bodyPr/>
                        <a:lstStyle/>
                        <a:p>
                          <a:pPr algn="ctr"/>
                          <a:r>
                            <a:rPr lang="en-US" sz="2000" b="1" dirty="0"/>
                            <a:t># iterations</a:t>
                          </a:r>
                        </a:p>
                      </a:txBody>
                      <a:tcPr anchor="ctr"/>
                    </a:tc>
                    <a:tc>
                      <a:txBody>
                        <a:bodyPr/>
                        <a:lstStyle/>
                        <a:p>
                          <a:pPr algn="ctr"/>
                          <a:r>
                            <a:rPr lang="en-US" sz="2000" dirty="0"/>
                            <a:t>11 (10-15)</a:t>
                          </a:r>
                        </a:p>
                      </a:txBody>
                      <a:tcPr anchor="ctr"/>
                    </a:tc>
                    <a:tc>
                      <a:txBody>
                        <a:bodyPr/>
                        <a:lstStyle/>
                        <a:p>
                          <a:pPr algn="ctr"/>
                          <a:r>
                            <a:rPr lang="en-US" sz="2000" dirty="0"/>
                            <a:t>461 – 649 </a:t>
                          </a:r>
                        </a:p>
                      </a:txBody>
                      <a:tcPr anchor="ctr"/>
                    </a:tc>
                    <a:extLst>
                      <a:ext uri="{0D108BD9-81ED-4DB2-BD59-A6C34878D82A}">
                        <a16:rowId xmlns:a16="http://schemas.microsoft.com/office/drawing/2014/main" val="632675498"/>
                      </a:ext>
                    </a:extLst>
                  </a:tr>
                  <a:tr h="656590">
                    <a:tc>
                      <a:txBody>
                        <a:bodyPr/>
                        <a:lstStyle/>
                        <a:p>
                          <a:pPr algn="ctr"/>
                          <a:r>
                            <a:rPr lang="en-US" sz="2000" b="1" dirty="0"/>
                            <a:t>Negative tree size</a:t>
                          </a:r>
                        </a:p>
                      </a:txBody>
                      <a:tcPr anchor="ctr"/>
                    </a:tc>
                    <a:tc>
                      <a:txBody>
                        <a:bodyPr/>
                        <a:lstStyle/>
                        <a:p>
                          <a:pPr algn="ctr"/>
                          <a:r>
                            <a:rPr lang="en-US" sz="2000" dirty="0"/>
                            <a:t>54 (42 – 84)</a:t>
                          </a:r>
                        </a:p>
                      </a:txBody>
                      <a:tcPr anchor="ctr"/>
                    </a:tc>
                    <a:tc>
                      <a:txBody>
                        <a:bodyPr/>
                        <a:lstStyle/>
                        <a:p>
                          <a:pPr algn="ctr"/>
                          <a:r>
                            <a:rPr lang="en-US" sz="2000" dirty="0"/>
                            <a:t>4067 – 5079 </a:t>
                          </a:r>
                        </a:p>
                      </a:txBody>
                      <a:tcPr anchor="ctr"/>
                    </a:tc>
                    <a:extLst>
                      <a:ext uri="{0D108BD9-81ED-4DB2-BD59-A6C34878D82A}">
                        <a16:rowId xmlns:a16="http://schemas.microsoft.com/office/drawing/2014/main" val="2532916128"/>
                      </a:ext>
                    </a:extLst>
                  </a:tr>
                </a:tbl>
              </a:graphicData>
            </a:graphic>
          </p:graphicFrame>
        </mc:Choice>
        <mc:Fallback>
          <p:graphicFrame>
            <p:nvGraphicFramePr>
              <p:cNvPr id="6" name="Table 5">
                <a:extLst>
                  <a:ext uri="{FF2B5EF4-FFF2-40B4-BE49-F238E27FC236}">
                    <a16:creationId xmlns:a16="http://schemas.microsoft.com/office/drawing/2014/main" id="{F015010C-42CC-43A5-BBFD-1EEAAD69C6C9}"/>
                  </a:ext>
                </a:extLst>
              </p:cNvPr>
              <p:cNvGraphicFramePr>
                <a:graphicFrameLocks noGrp="1"/>
              </p:cNvGraphicFramePr>
              <p:nvPr>
                <p:extLst>
                  <p:ext uri="{D42A27DB-BD31-4B8C-83A1-F6EECF244321}">
                    <p14:modId xmlns:p14="http://schemas.microsoft.com/office/powerpoint/2010/main" val="1872017599"/>
                  </p:ext>
                </p:extLst>
              </p:nvPr>
            </p:nvGraphicFramePr>
            <p:xfrm>
              <a:off x="1181100" y="2093595"/>
              <a:ext cx="7063740" cy="3327400"/>
            </p:xfrm>
            <a:graphic>
              <a:graphicData uri="http://schemas.openxmlformats.org/drawingml/2006/table">
                <a:tbl>
                  <a:tblPr firstRow="1" bandRow="1">
                    <a:tableStyleId>{4F898961-EBED-4098-88B4-06080EE5055E}</a:tableStyleId>
                  </a:tblPr>
                  <a:tblGrid>
                    <a:gridCol w="2441686">
                      <a:extLst>
                        <a:ext uri="{9D8B030D-6E8A-4147-A177-3AD203B41FA5}">
                          <a16:colId xmlns:a16="http://schemas.microsoft.com/office/drawing/2014/main" val="3879589352"/>
                        </a:ext>
                      </a:extLst>
                    </a:gridCol>
                    <a:gridCol w="2607517">
                      <a:extLst>
                        <a:ext uri="{9D8B030D-6E8A-4147-A177-3AD203B41FA5}">
                          <a16:colId xmlns:a16="http://schemas.microsoft.com/office/drawing/2014/main" val="3901852539"/>
                        </a:ext>
                      </a:extLst>
                    </a:gridCol>
                    <a:gridCol w="2014537">
                      <a:extLst>
                        <a:ext uri="{9D8B030D-6E8A-4147-A177-3AD203B41FA5}">
                          <a16:colId xmlns:a16="http://schemas.microsoft.com/office/drawing/2014/main" val="3555094489"/>
                        </a:ext>
                      </a:extLst>
                    </a:gridCol>
                  </a:tblGrid>
                  <a:tr h="656590">
                    <a:tc>
                      <a:txBody>
                        <a:bodyPr/>
                        <a:lstStyle/>
                        <a:p>
                          <a:pPr algn="ctr"/>
                          <a:endParaRPr lang="en-US" sz="2000" dirty="0"/>
                        </a:p>
                      </a:txBody>
                      <a:tcPr anchor="ctr"/>
                    </a:tc>
                    <a:tc>
                      <a:txBody>
                        <a:bodyPr/>
                        <a:lstStyle/>
                        <a:p>
                          <a:pPr algn="ctr"/>
                          <a:r>
                            <a:rPr lang="en-US" sz="2000" b="1" dirty="0"/>
                            <a:t>Set 4–39</a:t>
                          </a:r>
                        </a:p>
                      </a:txBody>
                      <a:tcPr anchor="ctr"/>
                    </a:tc>
                    <a:tc>
                      <a:txBody>
                        <a:bodyPr/>
                        <a:lstStyle/>
                        <a:p>
                          <a:pPr algn="ctr"/>
                          <a:r>
                            <a:rPr lang="en-US" sz="2000" b="1" dirty="0"/>
                            <a:t>Set 1–3 </a:t>
                          </a:r>
                        </a:p>
                      </a:txBody>
                      <a:tcPr anchor="ctr"/>
                    </a:tc>
                    <a:extLst>
                      <a:ext uri="{0D108BD9-81ED-4DB2-BD59-A6C34878D82A}">
                        <a16:rowId xmlns:a16="http://schemas.microsoft.com/office/drawing/2014/main" val="611336321"/>
                      </a:ext>
                    </a:extLst>
                  </a:tr>
                  <a:tr h="701040">
                    <a:tc>
                      <a:txBody>
                        <a:bodyPr/>
                        <a:lstStyle/>
                        <a:p>
                          <a:endParaRPr lang="en-US"/>
                        </a:p>
                      </a:txBody>
                      <a:tcPr anchor="ctr">
                        <a:blipFill>
                          <a:blip r:embed="rId3"/>
                          <a:stretch>
                            <a:fillRect l="-249" t="-94783" r="-189776" b="-282609"/>
                          </a:stretch>
                        </a:blipFill>
                      </a:tcPr>
                    </a:tc>
                    <a:tc>
                      <a:txBody>
                        <a:bodyPr/>
                        <a:lstStyle/>
                        <a:p>
                          <a:pPr algn="ctr"/>
                          <a:r>
                            <a:rPr lang="en-US" sz="2000" dirty="0"/>
                            <a:t>Yes</a:t>
                          </a:r>
                        </a:p>
                      </a:txBody>
                      <a:tcPr anchor="ctr"/>
                    </a:tc>
                    <a:tc>
                      <a:txBody>
                        <a:bodyPr/>
                        <a:lstStyle/>
                        <a:p>
                          <a:pPr algn="ctr"/>
                          <a:r>
                            <a:rPr lang="en-US" sz="2000" dirty="0"/>
                            <a:t>No</a:t>
                          </a:r>
                        </a:p>
                      </a:txBody>
                      <a:tcPr anchor="ctr"/>
                    </a:tc>
                    <a:extLst>
                      <a:ext uri="{0D108BD9-81ED-4DB2-BD59-A6C34878D82A}">
                        <a16:rowId xmlns:a16="http://schemas.microsoft.com/office/drawing/2014/main" val="3547604618"/>
                      </a:ext>
                    </a:extLst>
                  </a:tr>
                  <a:tr h="656590">
                    <a:tc>
                      <a:txBody>
                        <a:bodyPr/>
                        <a:lstStyle/>
                        <a:p>
                          <a:pPr algn="ctr"/>
                          <a:r>
                            <a:rPr lang="en-US" sz="2000" b="1" dirty="0"/>
                            <a:t>Time</a:t>
                          </a:r>
                        </a:p>
                      </a:txBody>
                      <a:tcPr anchor="ctr"/>
                    </a:tc>
                    <a:tc>
                      <a:txBody>
                        <a:bodyPr/>
                        <a:lstStyle/>
                        <a:p>
                          <a:pPr algn="ctr"/>
                          <a:r>
                            <a:rPr lang="en-US" sz="2000" dirty="0"/>
                            <a:t>376 s (92 – 858)</a:t>
                          </a:r>
                        </a:p>
                      </a:txBody>
                      <a:tcPr anchor="ctr"/>
                    </a:tc>
                    <a:tc>
                      <a:txBody>
                        <a:bodyPr/>
                        <a:lstStyle/>
                        <a:p>
                          <a:pPr algn="ctr"/>
                          <a:r>
                            <a:rPr lang="en-US" sz="2000" dirty="0"/>
                            <a:t>8h – 18h</a:t>
                          </a:r>
                        </a:p>
                      </a:txBody>
                      <a:tcPr anchor="ctr"/>
                    </a:tc>
                    <a:extLst>
                      <a:ext uri="{0D108BD9-81ED-4DB2-BD59-A6C34878D82A}">
                        <a16:rowId xmlns:a16="http://schemas.microsoft.com/office/drawing/2014/main" val="1804643309"/>
                      </a:ext>
                    </a:extLst>
                  </a:tr>
                  <a:tr h="656590">
                    <a:tc>
                      <a:txBody>
                        <a:bodyPr/>
                        <a:lstStyle/>
                        <a:p>
                          <a:pPr algn="ctr"/>
                          <a:r>
                            <a:rPr lang="en-US" sz="2000" b="1" dirty="0"/>
                            <a:t># iterations</a:t>
                          </a:r>
                        </a:p>
                      </a:txBody>
                      <a:tcPr anchor="ctr"/>
                    </a:tc>
                    <a:tc>
                      <a:txBody>
                        <a:bodyPr/>
                        <a:lstStyle/>
                        <a:p>
                          <a:pPr algn="ctr"/>
                          <a:r>
                            <a:rPr lang="en-US" sz="2000" dirty="0"/>
                            <a:t>11 (10-15)</a:t>
                          </a:r>
                        </a:p>
                      </a:txBody>
                      <a:tcPr anchor="ctr"/>
                    </a:tc>
                    <a:tc>
                      <a:txBody>
                        <a:bodyPr/>
                        <a:lstStyle/>
                        <a:p>
                          <a:pPr algn="ctr"/>
                          <a:r>
                            <a:rPr lang="en-US" sz="2000" dirty="0"/>
                            <a:t>461 – 649 </a:t>
                          </a:r>
                        </a:p>
                      </a:txBody>
                      <a:tcPr anchor="ctr"/>
                    </a:tc>
                    <a:extLst>
                      <a:ext uri="{0D108BD9-81ED-4DB2-BD59-A6C34878D82A}">
                        <a16:rowId xmlns:a16="http://schemas.microsoft.com/office/drawing/2014/main" val="632675498"/>
                      </a:ext>
                    </a:extLst>
                  </a:tr>
                  <a:tr h="656590">
                    <a:tc>
                      <a:txBody>
                        <a:bodyPr/>
                        <a:lstStyle/>
                        <a:p>
                          <a:pPr algn="ctr"/>
                          <a:r>
                            <a:rPr lang="en-US" sz="2000" b="1" dirty="0"/>
                            <a:t>Negative tree size</a:t>
                          </a:r>
                        </a:p>
                      </a:txBody>
                      <a:tcPr anchor="ctr"/>
                    </a:tc>
                    <a:tc>
                      <a:txBody>
                        <a:bodyPr/>
                        <a:lstStyle/>
                        <a:p>
                          <a:pPr algn="ctr"/>
                          <a:r>
                            <a:rPr lang="en-US" sz="2000" dirty="0"/>
                            <a:t>54 (42 – 84)</a:t>
                          </a:r>
                        </a:p>
                      </a:txBody>
                      <a:tcPr anchor="ctr"/>
                    </a:tc>
                    <a:tc>
                      <a:txBody>
                        <a:bodyPr/>
                        <a:lstStyle/>
                        <a:p>
                          <a:pPr algn="ctr"/>
                          <a:r>
                            <a:rPr lang="en-US" sz="2000" dirty="0"/>
                            <a:t>4067 – 5079 </a:t>
                          </a:r>
                        </a:p>
                      </a:txBody>
                      <a:tcPr anchor="ctr"/>
                    </a:tc>
                    <a:extLst>
                      <a:ext uri="{0D108BD9-81ED-4DB2-BD59-A6C34878D82A}">
                        <a16:rowId xmlns:a16="http://schemas.microsoft.com/office/drawing/2014/main" val="2532916128"/>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Generated model example</a:t>
            </a:r>
            <a:endParaRPr/>
          </a:p>
        </p:txBody>
      </p:sp>
      <p:sp>
        <p:nvSpPr>
          <p:cNvPr id="2" name="Text Placeholder 1">
            <a:extLst>
              <a:ext uri="{FF2B5EF4-FFF2-40B4-BE49-F238E27FC236}">
                <a16:creationId xmlns:a16="http://schemas.microsoft.com/office/drawing/2014/main" id="{2D0C1C88-9DA9-4A4A-BA37-57044B4CA27F}"/>
              </a:ext>
            </a:extLst>
          </p:cNvPr>
          <p:cNvSpPr>
            <a:spLocks noGrp="1"/>
          </p:cNvSpPr>
          <p:nvPr>
            <p:ph type="body" idx="1"/>
          </p:nvPr>
        </p:nvSpPr>
        <p:spPr>
          <a:xfrm>
            <a:off x="311700" y="5729844"/>
            <a:ext cx="8520600" cy="670955"/>
          </a:xfrm>
        </p:spPr>
        <p:txBody>
          <a:bodyPr/>
          <a:lstStyle/>
          <a:p>
            <a:r>
              <a:rPr lang="en-US" sz="2400" dirty="0"/>
              <a:t>Results were validated by closed-loop simulation of generated controllers in </a:t>
            </a:r>
            <a:r>
              <a:rPr lang="en-US" sz="2400" dirty="0" err="1"/>
              <a:t>NxtStudio</a:t>
            </a:r>
            <a:endParaRPr lang="en-US" sz="2400" dirty="0"/>
          </a:p>
        </p:txBody>
      </p:sp>
      <p:sp>
        <p:nvSpPr>
          <p:cNvPr id="461" name="Google Shape;461;p40"/>
          <p:cNvSpPr txBox="1">
            <a:spLocks noGrp="1"/>
          </p:cNvSpPr>
          <p:nvPr>
            <p:ph type="sldNum" idx="12"/>
          </p:nvPr>
        </p:nvSpPr>
        <p:spPr>
          <a:xfrm>
            <a:off x="8237220" y="6217621"/>
            <a:ext cx="783937" cy="524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23</a:t>
            </a:fld>
            <a:r>
              <a:rPr lang="en" dirty="0"/>
              <a:t>/25</a:t>
            </a:r>
            <a:endParaRPr dirty="0"/>
          </a:p>
        </p:txBody>
      </p:sp>
      <p:pic>
        <p:nvPicPr>
          <p:cNvPr id="3" name="Picture 2">
            <a:extLst>
              <a:ext uri="{FF2B5EF4-FFF2-40B4-BE49-F238E27FC236}">
                <a16:creationId xmlns:a16="http://schemas.microsoft.com/office/drawing/2014/main" id="{35805EC7-DFC2-42F3-B498-686CB37EA400}"/>
              </a:ext>
            </a:extLst>
          </p:cNvPr>
          <p:cNvPicPr>
            <a:picLocks noChangeAspect="1"/>
          </p:cNvPicPr>
          <p:nvPr/>
        </p:nvPicPr>
        <p:blipFill>
          <a:blip r:embed="rId3"/>
          <a:stretch>
            <a:fillRect/>
          </a:stretch>
        </p:blipFill>
        <p:spPr>
          <a:xfrm>
            <a:off x="1364541" y="1474476"/>
            <a:ext cx="6414918" cy="41378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dirty="0"/>
              <a:t>Conclusion &amp; Future work</a:t>
            </a:r>
            <a:endParaRPr sz="3600" b="1" i="0" u="none" strike="noStrike" cap="none" dirty="0">
              <a:solidFill>
                <a:schemeClr val="dk1"/>
              </a:solidFill>
              <a:latin typeface="Calibri"/>
              <a:ea typeface="Calibri"/>
              <a:cs typeface="Calibri"/>
              <a:sym typeface="Calibri"/>
            </a:endParaRPr>
          </a:p>
        </p:txBody>
      </p:sp>
      <p:sp>
        <p:nvSpPr>
          <p:cNvPr id="2" name="Text Placeholder 1">
            <a:extLst>
              <a:ext uri="{FF2B5EF4-FFF2-40B4-BE49-F238E27FC236}">
                <a16:creationId xmlns:a16="http://schemas.microsoft.com/office/drawing/2014/main" id="{A625994B-E011-4910-A851-92940E9EC9DB}"/>
              </a:ext>
            </a:extLst>
          </p:cNvPr>
          <p:cNvSpPr>
            <a:spLocks noGrp="1"/>
          </p:cNvSpPr>
          <p:nvPr>
            <p:ph type="body" idx="1"/>
          </p:nvPr>
        </p:nvSpPr>
        <p:spPr/>
        <p:txBody>
          <a:bodyPr/>
          <a:lstStyle/>
          <a:p>
            <a:r>
              <a:rPr lang="en-US" sz="2400" dirty="0"/>
              <a:t>Developed a counterexample-guided approach for synthesizing controllers from behavior examples and temporal logic specification</a:t>
            </a:r>
          </a:p>
          <a:p>
            <a:r>
              <a:rPr lang="en-US" sz="2400" dirty="0"/>
              <a:t>Demonstrated its viability on the example of Pick-and-Place manipulator IEC 61499 controller synthesis</a:t>
            </a:r>
          </a:p>
          <a:p>
            <a:endParaRPr lang="en-US" sz="2400" dirty="0"/>
          </a:p>
          <a:p>
            <a:pPr marL="101600" indent="0">
              <a:buNone/>
            </a:pPr>
            <a:r>
              <a:rPr lang="en-US" sz="2400" b="1" dirty="0"/>
              <a:t>Future work</a:t>
            </a:r>
          </a:p>
          <a:p>
            <a:r>
              <a:rPr lang="en-US" sz="2400" dirty="0"/>
              <a:t>Use automatically generated plant models [</a:t>
            </a:r>
            <a:r>
              <a:rPr lang="en-US" sz="2400" dirty="0" err="1"/>
              <a:t>Buzhinsky</a:t>
            </a:r>
            <a:r>
              <a:rPr lang="en-US" sz="2400" dirty="0"/>
              <a:t> et al. / TII’17; </a:t>
            </a:r>
            <a:r>
              <a:rPr lang="en-US" sz="2400" dirty="0" err="1"/>
              <a:t>Ovsiannikova</a:t>
            </a:r>
            <a:r>
              <a:rPr lang="en-US" sz="2400" dirty="0"/>
              <a:t> et al., ETFA’18]</a:t>
            </a:r>
          </a:p>
          <a:p>
            <a:r>
              <a:rPr lang="en-US" sz="2400" dirty="0"/>
              <a:t>Use SPIN instead of </a:t>
            </a:r>
            <a:r>
              <a:rPr lang="en-US" sz="2400" dirty="0" err="1"/>
              <a:t>NuSMV</a:t>
            </a:r>
            <a:r>
              <a:rPr lang="en-US" sz="2400" dirty="0"/>
              <a:t> [</a:t>
            </a:r>
            <a:r>
              <a:rPr lang="en-US" sz="2400" dirty="0" err="1"/>
              <a:t>Buzhinsky</a:t>
            </a:r>
            <a:r>
              <a:rPr lang="en-US" sz="2400" dirty="0"/>
              <a:t> et al. / IECON’17]</a:t>
            </a:r>
          </a:p>
          <a:p>
            <a:r>
              <a:rPr lang="en-US" sz="2400" dirty="0"/>
              <a:t>Use incremental SAT-solver instead of CSP-solver</a:t>
            </a:r>
          </a:p>
          <a:p>
            <a:r>
              <a:rPr lang="en-US" sz="2400" dirty="0"/>
              <a:t>New case studies</a:t>
            </a:r>
          </a:p>
          <a:p>
            <a:endParaRPr lang="en-US" dirty="0"/>
          </a:p>
        </p:txBody>
      </p:sp>
      <p:sp>
        <p:nvSpPr>
          <p:cNvPr id="220" name="Google Shape;220;p26"/>
          <p:cNvSpPr txBox="1">
            <a:spLocks noGrp="1"/>
          </p:cNvSpPr>
          <p:nvPr>
            <p:ph type="sldNum" idx="12"/>
          </p:nvPr>
        </p:nvSpPr>
        <p:spPr>
          <a:xfrm>
            <a:off x="8336280" y="6217621"/>
            <a:ext cx="684877"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24</a:t>
            </a:fld>
            <a:r>
              <a:rPr lang="en" sz="1400" b="0" i="0" u="none" strike="noStrike" cap="none" dirty="0">
                <a:solidFill>
                  <a:srgbClr val="000000"/>
                </a:solidFill>
                <a:latin typeface="Arial"/>
                <a:ea typeface="Arial"/>
                <a:cs typeface="Arial"/>
                <a:sym typeface="Arial"/>
              </a:rPr>
              <a:t>/25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3416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2"/>
          <p:cNvSpPr txBox="1">
            <a:spLocks noGrp="1"/>
          </p:cNvSpPr>
          <p:nvPr>
            <p:ph type="title"/>
          </p:nvPr>
        </p:nvSpPr>
        <p:spPr>
          <a:xfrm>
            <a:off x="457200" y="2680375"/>
            <a:ext cx="8229600" cy="31968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r>
              <a:rPr lang="en" sz="3200" b="1" i="0" u="none" strike="noStrike" cap="none" dirty="0">
                <a:solidFill>
                  <a:schemeClr val="lt1"/>
                </a:solidFill>
                <a:latin typeface="Calibri"/>
                <a:ea typeface="Calibri"/>
                <a:cs typeface="Calibri"/>
                <a:sym typeface="Calibri"/>
              </a:rPr>
              <a:t>Thank you for your attention!</a:t>
            </a:r>
            <a:br>
              <a:rPr lang="en" sz="3200" b="1" i="0" u="none" strike="noStrike" cap="none" dirty="0">
                <a:solidFill>
                  <a:schemeClr val="lt1"/>
                </a:solidFill>
                <a:latin typeface="Calibri"/>
                <a:ea typeface="Calibri"/>
                <a:cs typeface="Calibri"/>
                <a:sym typeface="Calibri"/>
              </a:rPr>
            </a:br>
            <a:br>
              <a:rPr lang="en" sz="3200" b="1" i="0" u="none" strike="noStrike" cap="none" dirty="0">
                <a:solidFill>
                  <a:schemeClr val="lt1"/>
                </a:solidFill>
                <a:latin typeface="Calibri"/>
                <a:ea typeface="Calibri"/>
                <a:cs typeface="Calibri"/>
                <a:sym typeface="Calibri"/>
              </a:rPr>
            </a:br>
            <a:br>
              <a:rPr lang="en"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Calibri"/>
              <a:ea typeface="Calibri"/>
              <a:cs typeface="Calibri"/>
              <a:sym typeface="Calibri"/>
            </a:endParaRPr>
          </a:p>
        </p:txBody>
      </p:sp>
      <p:pic>
        <p:nvPicPr>
          <p:cNvPr id="3" name="Google Shape;137;p20" descr="E:\aalto-logo.png">
            <a:extLst>
              <a:ext uri="{FF2B5EF4-FFF2-40B4-BE49-F238E27FC236}">
                <a16:creationId xmlns:a16="http://schemas.microsoft.com/office/drawing/2014/main" id="{8D14B5AA-43C6-4DA8-BB4D-2A17C43B952A}"/>
              </a:ext>
            </a:extLst>
          </p:cNvPr>
          <p:cNvPicPr preferRelativeResize="0"/>
          <p:nvPr/>
        </p:nvPicPr>
        <p:blipFill rotWithShape="1">
          <a:blip r:embed="rId3">
            <a:alphaModFix/>
          </a:blip>
          <a:srcRect/>
          <a:stretch/>
        </p:blipFill>
        <p:spPr>
          <a:xfrm>
            <a:off x="6195060" y="759684"/>
            <a:ext cx="1399032" cy="1221515"/>
          </a:xfrm>
          <a:prstGeom prst="rect">
            <a:avLst/>
          </a:prstGeom>
          <a:noFill/>
          <a:ln>
            <a:noFill/>
          </a:ln>
        </p:spPr>
      </p:pic>
      <p:pic>
        <p:nvPicPr>
          <p:cNvPr id="1028" name="Picture 4" descr="Lulea University of Technology logo">
            <a:extLst>
              <a:ext uri="{FF2B5EF4-FFF2-40B4-BE49-F238E27FC236}">
                <a16:creationId xmlns:a16="http://schemas.microsoft.com/office/drawing/2014/main" id="{A5DB62DE-CB3B-4902-B5F0-DBC3EDF77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73" y="759685"/>
            <a:ext cx="2265268" cy="1221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3489150" y="2015453"/>
            <a:ext cx="2077800" cy="2204000"/>
          </a:xfrm>
          <a:prstGeom prst="rect">
            <a:avLst/>
          </a:prstGeom>
          <a:solidFill>
            <a:srgbClr val="EFEFEF"/>
          </a:solidFill>
          <a:ln w="9525" cap="flat" cmpd="sng">
            <a:solidFill>
              <a:srgbClr val="0230A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200" b="0" i="0" u="none" strike="noStrike" cap="none">
                <a:solidFill>
                  <a:srgbClr val="000000"/>
                </a:solidFill>
                <a:latin typeface="Arial"/>
                <a:ea typeface="Arial"/>
                <a:cs typeface="Arial"/>
                <a:sym typeface="Arial"/>
              </a:rPr>
              <a:t>EXE</a:t>
            </a:r>
            <a:endParaRPr sz="3200" b="0" i="0" u="none" strike="noStrike" cap="none">
              <a:solidFill>
                <a:srgbClr val="000000"/>
              </a:solidFill>
              <a:latin typeface="Arial"/>
              <a:ea typeface="Arial"/>
              <a:cs typeface="Arial"/>
              <a:sym typeface="Arial"/>
            </a:endParaRPr>
          </a:p>
        </p:txBody>
      </p:sp>
      <p:sp>
        <p:nvSpPr>
          <p:cNvPr id="155" name="Google Shape;155;p22"/>
          <p:cNvSpPr/>
          <p:nvPr/>
        </p:nvSpPr>
        <p:spPr>
          <a:xfrm>
            <a:off x="470950" y="2015453"/>
            <a:ext cx="1731900" cy="2204000"/>
          </a:xfrm>
          <a:prstGeom prst="rect">
            <a:avLst/>
          </a:prstGeom>
          <a:solidFill>
            <a:srgbClr val="EFEFEF"/>
          </a:solidFill>
          <a:ln w="9525" cap="flat" cmpd="sng">
            <a:solidFill>
              <a:srgbClr val="0230A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200" b="0" i="0" u="none" strike="noStrike" cap="none">
                <a:solidFill>
                  <a:srgbClr val="000000"/>
                </a:solidFill>
                <a:latin typeface="Arial"/>
                <a:ea typeface="Arial"/>
                <a:cs typeface="Arial"/>
                <a:sym typeface="Arial"/>
              </a:rPr>
              <a:t>SRC</a:t>
            </a:r>
            <a:endParaRPr sz="3200" b="0" i="0" u="none" strike="noStrike" cap="none">
              <a:solidFill>
                <a:srgbClr val="000000"/>
              </a:solidFill>
              <a:latin typeface="Arial"/>
              <a:ea typeface="Arial"/>
              <a:cs typeface="Arial"/>
              <a:sym typeface="Arial"/>
            </a:endParaRPr>
          </a:p>
        </p:txBody>
      </p:sp>
      <p:sp>
        <p:nvSpPr>
          <p:cNvPr id="156" name="Google Shape;156;p22"/>
          <p:cNvSpPr/>
          <p:nvPr/>
        </p:nvSpPr>
        <p:spPr>
          <a:xfrm>
            <a:off x="7093525" y="2015453"/>
            <a:ext cx="1731900" cy="2204100"/>
          </a:xfrm>
          <a:prstGeom prst="rect">
            <a:avLst/>
          </a:prstGeom>
          <a:solidFill>
            <a:srgbClr val="EFEFEF"/>
          </a:solidFill>
          <a:ln w="9525" cap="flat" cmpd="sng">
            <a:solidFill>
              <a:srgbClr val="0230A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3200" b="0" i="0" u="none" strike="noStrike" cap="none">
                <a:solidFill>
                  <a:srgbClr val="000000"/>
                </a:solidFill>
                <a:latin typeface="Arial"/>
                <a:ea typeface="Arial"/>
                <a:cs typeface="Arial"/>
                <a:sym typeface="Arial"/>
              </a:rPr>
              <a:t>SRC</a:t>
            </a:r>
            <a:endParaRPr sz="3200" b="0" i="0" u="none" strike="noStrike" cap="none">
              <a:solidFill>
                <a:srgbClr val="000000"/>
              </a:solidFill>
              <a:latin typeface="Arial"/>
              <a:ea typeface="Arial"/>
              <a:cs typeface="Arial"/>
              <a:sym typeface="Arial"/>
            </a:endParaRPr>
          </a:p>
        </p:txBody>
      </p:sp>
      <p:sp>
        <p:nvSpPr>
          <p:cNvPr id="157" name="Google Shape;157;p22"/>
          <p:cNvSpPr txBox="1">
            <a:spLocks noGrp="1"/>
          </p:cNvSpPr>
          <p:nvPr>
            <p:ph type="title"/>
          </p:nvPr>
        </p:nvSpPr>
        <p:spPr>
          <a:xfrm>
            <a:off x="267750" y="908720"/>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3600" b="1" i="0" u="none" strike="noStrike" cap="none" dirty="0">
                <a:solidFill>
                  <a:schemeClr val="dk1"/>
                </a:solidFill>
                <a:latin typeface="Calibri"/>
                <a:ea typeface="Calibri"/>
                <a:cs typeface="Calibri"/>
                <a:sym typeface="Calibri"/>
              </a:rPr>
              <a:t>Reverse engineering of </a:t>
            </a:r>
            <a:r>
              <a:rPr lang="en-US" sz="3600" b="1" i="0" u="none" strike="noStrike" cap="none" dirty="0">
                <a:solidFill>
                  <a:schemeClr val="dk1"/>
                </a:solidFill>
                <a:latin typeface="Calibri"/>
                <a:ea typeface="Calibri"/>
                <a:cs typeface="Calibri"/>
                <a:sym typeface="Calibri"/>
              </a:rPr>
              <a:t>control </a:t>
            </a:r>
            <a:r>
              <a:rPr lang="en" sz="3600" b="1" i="0" u="none" strike="noStrike" cap="none" dirty="0">
                <a:solidFill>
                  <a:schemeClr val="dk1"/>
                </a:solidFill>
                <a:latin typeface="Calibri"/>
                <a:ea typeface="Calibri"/>
                <a:cs typeface="Calibri"/>
                <a:sym typeface="Calibri"/>
              </a:rPr>
              <a:t>soft</a:t>
            </a:r>
            <a:r>
              <a:rPr lang="en" dirty="0"/>
              <a:t>ware</a:t>
            </a:r>
            <a:endParaRPr sz="3600" b="1" i="0" u="none" strike="noStrike" cap="none" dirty="0">
              <a:solidFill>
                <a:schemeClr val="dk1"/>
              </a:solidFill>
              <a:latin typeface="Calibri"/>
              <a:ea typeface="Calibri"/>
              <a:cs typeface="Calibri"/>
              <a:sym typeface="Calibri"/>
            </a:endParaRPr>
          </a:p>
        </p:txBody>
      </p:sp>
      <p:sp>
        <p:nvSpPr>
          <p:cNvPr id="158" name="Google Shape;158;p22"/>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3</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159" name="Google Shape;159;p22"/>
          <p:cNvSpPr/>
          <p:nvPr/>
        </p:nvSpPr>
        <p:spPr>
          <a:xfrm rot="2705754">
            <a:off x="2393481" y="2854522"/>
            <a:ext cx="675995" cy="50643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60" name="Google Shape;160;p22"/>
          <p:cNvCxnSpPr>
            <a:stCxn id="155" idx="3"/>
            <a:endCxn id="154" idx="1"/>
          </p:cNvCxnSpPr>
          <p:nvPr/>
        </p:nvCxnSpPr>
        <p:spPr>
          <a:xfrm>
            <a:off x="2202850" y="3117453"/>
            <a:ext cx="1286400" cy="0"/>
          </a:xfrm>
          <a:prstGeom prst="straightConnector1">
            <a:avLst/>
          </a:prstGeom>
          <a:noFill/>
          <a:ln w="38100" cap="flat" cmpd="sng">
            <a:solidFill>
              <a:srgbClr val="0230AC"/>
            </a:solidFill>
            <a:prstDash val="solid"/>
            <a:round/>
            <a:headEnd type="none" w="sm" len="sm"/>
            <a:tailEnd type="triangle" w="lg" len="lg"/>
          </a:ln>
        </p:spPr>
      </p:cxnSp>
      <p:cxnSp>
        <p:nvCxnSpPr>
          <p:cNvPr id="161" name="Google Shape;161;p22"/>
          <p:cNvCxnSpPr>
            <a:stCxn id="154" idx="3"/>
            <a:endCxn id="156" idx="1"/>
          </p:cNvCxnSpPr>
          <p:nvPr/>
        </p:nvCxnSpPr>
        <p:spPr>
          <a:xfrm>
            <a:off x="5566950" y="3117453"/>
            <a:ext cx="1526700" cy="0"/>
          </a:xfrm>
          <a:prstGeom prst="straightConnector1">
            <a:avLst/>
          </a:prstGeom>
          <a:noFill/>
          <a:ln w="38100" cap="flat" cmpd="sng">
            <a:solidFill>
              <a:srgbClr val="0230AC"/>
            </a:solidFill>
            <a:prstDash val="dot"/>
            <a:round/>
            <a:headEnd type="none" w="sm" len="sm"/>
            <a:tailEnd type="triangle" w="lg" len="lg"/>
          </a:ln>
        </p:spPr>
      </p:cxnSp>
      <p:sp>
        <p:nvSpPr>
          <p:cNvPr id="162" name="Google Shape;162;p22"/>
          <p:cNvSpPr/>
          <p:nvPr/>
        </p:nvSpPr>
        <p:spPr>
          <a:xfrm>
            <a:off x="5724130" y="2274704"/>
            <a:ext cx="869023" cy="1717699"/>
          </a:xfrm>
          <a:prstGeom prst="rect">
            <a:avLst/>
          </a:prstGeom>
        </p:spPr>
        <p:txBody>
          <a:bodyPr>
            <a:prstTxWarp prst="textPlain">
              <a:avLst/>
            </a:prstTxWarp>
          </a:bodyPr>
          <a:lstStyle/>
          <a:p>
            <a:pPr lvl="0" algn="ctr"/>
            <a:r>
              <a:rPr b="0" i="0">
                <a:ln w="9525" cap="flat" cmpd="sng">
                  <a:solidFill>
                    <a:srgbClr val="0230AC"/>
                  </a:solidFill>
                  <a:prstDash val="solid"/>
                  <a:round/>
                  <a:headEnd type="none" w="sm" len="sm"/>
                  <a:tailEnd type="none" w="sm" len="sm"/>
                </a:ln>
                <a:solidFill>
                  <a:srgbClr val="000000"/>
                </a:solidFill>
                <a:latin typeface="Arial"/>
              </a:rPr>
              <a:t>?</a:t>
            </a:r>
          </a:p>
        </p:txBody>
      </p:sp>
      <p:cxnSp>
        <p:nvCxnSpPr>
          <p:cNvPr id="163" name="Google Shape;163;p22"/>
          <p:cNvCxnSpPr/>
          <p:nvPr/>
        </p:nvCxnSpPr>
        <p:spPr>
          <a:xfrm rot="10800000" flipH="1">
            <a:off x="2622726" y="2877133"/>
            <a:ext cx="369900" cy="461200"/>
          </a:xfrm>
          <a:prstGeom prst="straightConnector1">
            <a:avLst/>
          </a:prstGeom>
          <a:noFill/>
          <a:ln w="76200" cap="flat" cmpd="sng">
            <a:solidFill>
              <a:srgbClr val="FF0000"/>
            </a:solidFill>
            <a:prstDash val="solid"/>
            <a:round/>
            <a:headEnd type="none" w="sm" len="sm"/>
            <a:tailEnd type="none" w="sm" len="sm"/>
          </a:ln>
        </p:spPr>
      </p:cxnSp>
      <p:cxnSp>
        <p:nvCxnSpPr>
          <p:cNvPr id="164" name="Google Shape;164;p22"/>
          <p:cNvCxnSpPr/>
          <p:nvPr/>
        </p:nvCxnSpPr>
        <p:spPr>
          <a:xfrm rot="10800000">
            <a:off x="2628726" y="2868333"/>
            <a:ext cx="357900" cy="478800"/>
          </a:xfrm>
          <a:prstGeom prst="straightConnector1">
            <a:avLst/>
          </a:prstGeom>
          <a:noFill/>
          <a:ln w="76200" cap="flat" cmpd="sng">
            <a:solidFill>
              <a:srgbClr val="FF0000"/>
            </a:solidFill>
            <a:prstDash val="solid"/>
            <a:round/>
            <a:headEnd type="none" w="sm" len="sm"/>
            <a:tailEnd type="none" w="sm" len="sm"/>
          </a:ln>
        </p:spPr>
      </p:cxnSp>
      <p:sp>
        <p:nvSpPr>
          <p:cNvPr id="165" name="Google Shape;165;p22"/>
          <p:cNvSpPr txBox="1"/>
          <p:nvPr/>
        </p:nvSpPr>
        <p:spPr>
          <a:xfrm>
            <a:off x="576500" y="4839679"/>
            <a:ext cx="5577900" cy="2065500"/>
          </a:xfrm>
          <a:prstGeom prst="rect">
            <a:avLst/>
          </a:prstGeom>
          <a:noFill/>
          <a:ln>
            <a:noFill/>
          </a:ln>
        </p:spPr>
        <p:txBody>
          <a:bodyPr spcFirstLastPara="1" wrap="square" lIns="91425" tIns="91425" rIns="91425" bIns="91425" anchor="t" anchorCtr="0">
            <a:noAutofit/>
          </a:bodyPr>
          <a:lstStyle/>
          <a:p>
            <a:pPr marL="457200" marR="0" lvl="0" indent="-292100" algn="l" rtl="0">
              <a:lnSpc>
                <a:spcPct val="100000"/>
              </a:lnSpc>
              <a:spcBef>
                <a:spcPts val="0"/>
              </a:spcBef>
              <a:spcAft>
                <a:spcPts val="0"/>
              </a:spcAft>
              <a:buClr>
                <a:srgbClr val="000000"/>
              </a:buClr>
              <a:buSzPts val="2400"/>
              <a:buFont typeface="Arial"/>
              <a:buChar char="●"/>
            </a:pPr>
            <a:r>
              <a:rPr lang="en" sz="2400" b="0" i="0" u="none" strike="noStrike" cap="none" dirty="0">
                <a:solidFill>
                  <a:srgbClr val="000000"/>
                </a:solidFill>
                <a:latin typeface="Arial"/>
                <a:ea typeface="Arial"/>
                <a:cs typeface="Arial"/>
                <a:sym typeface="Arial"/>
              </a:rPr>
              <a:t>Rights limitations</a:t>
            </a:r>
            <a:endParaRPr sz="24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2400"/>
              <a:buFont typeface="Arial"/>
              <a:buChar char="●"/>
            </a:pPr>
            <a:r>
              <a:rPr lang="en" sz="2400" b="0" i="0" u="none" strike="noStrike" cap="none" dirty="0">
                <a:solidFill>
                  <a:srgbClr val="000000"/>
                </a:solidFill>
                <a:latin typeface="Arial"/>
                <a:ea typeface="Arial"/>
                <a:cs typeface="Arial"/>
                <a:sym typeface="Arial"/>
              </a:rPr>
              <a:t>Changing standar</a:t>
            </a:r>
            <a:r>
              <a:rPr lang="en" sz="2400" dirty="0"/>
              <a:t>d</a:t>
            </a:r>
            <a:r>
              <a:rPr lang="en" sz="2400" b="0" i="0" u="none" strike="noStrike" cap="none" dirty="0">
                <a:solidFill>
                  <a:srgbClr val="000000"/>
                </a:solidFill>
                <a:latin typeface="Arial"/>
                <a:ea typeface="Arial"/>
                <a:cs typeface="Arial"/>
                <a:sym typeface="Arial"/>
              </a:rPr>
              <a:t>s</a:t>
            </a:r>
            <a:endParaRPr sz="2400" b="0" i="0" u="none" strike="noStrike" cap="none" dirty="0">
              <a:solidFill>
                <a:srgbClr val="000000"/>
              </a:solidFill>
              <a:latin typeface="Arial"/>
              <a:ea typeface="Arial"/>
              <a:cs typeface="Arial"/>
              <a:sym typeface="Arial"/>
            </a:endParaRPr>
          </a:p>
          <a:p>
            <a:pPr marL="457200" marR="0" lvl="0" indent="-292100" algn="l" rtl="0">
              <a:lnSpc>
                <a:spcPct val="100000"/>
              </a:lnSpc>
              <a:spcBef>
                <a:spcPts val="0"/>
              </a:spcBef>
              <a:spcAft>
                <a:spcPts val="0"/>
              </a:spcAft>
              <a:buClr>
                <a:srgbClr val="000000"/>
              </a:buClr>
              <a:buSzPts val="2400"/>
              <a:buFont typeface="Arial"/>
              <a:buChar char="●"/>
            </a:pPr>
            <a:r>
              <a:rPr lang="en-US" sz="2400" dirty="0"/>
              <a:t>Data loss</a:t>
            </a:r>
            <a:endParaRPr sz="2400" dirty="0"/>
          </a:p>
        </p:txBody>
      </p:sp>
      <p:sp>
        <p:nvSpPr>
          <p:cNvPr id="166" name="Google Shape;166;p22"/>
          <p:cNvSpPr/>
          <p:nvPr/>
        </p:nvSpPr>
        <p:spPr>
          <a:xfrm>
            <a:off x="2628725" y="3631097"/>
            <a:ext cx="357900" cy="7636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2"/>
          <p:cNvSpPr txBox="1"/>
          <p:nvPr/>
        </p:nvSpPr>
        <p:spPr>
          <a:xfrm>
            <a:off x="5093949" y="4090412"/>
            <a:ext cx="3927207" cy="3000000"/>
          </a:xfrm>
          <a:prstGeom prst="rect">
            <a:avLst/>
          </a:prstGeom>
          <a:noFill/>
          <a:ln>
            <a:noFill/>
          </a:ln>
        </p:spPr>
        <p:txBody>
          <a:bodyPr spcFirstLastPara="1" wrap="square" lIns="91425" tIns="91425" rIns="91425" bIns="91425" anchor="ctr" anchorCtr="0">
            <a:noAutofit/>
          </a:bodyPr>
          <a:lstStyle/>
          <a:p>
            <a:pPr marL="457200" lvl="0" indent="-292100" rtl="0">
              <a:spcBef>
                <a:spcPts val="0"/>
              </a:spcBef>
              <a:spcAft>
                <a:spcPts val="0"/>
              </a:spcAft>
              <a:buSzPts val="2400"/>
              <a:buChar char="●"/>
            </a:pPr>
            <a:r>
              <a:rPr lang="en-US" sz="2400" dirty="0"/>
              <a:t>Maintenance</a:t>
            </a:r>
            <a:endParaRPr sz="2400" dirty="0"/>
          </a:p>
          <a:p>
            <a:pPr marL="457200" lvl="0" indent="-292100" rtl="0">
              <a:spcBef>
                <a:spcPts val="0"/>
              </a:spcBef>
              <a:spcAft>
                <a:spcPts val="0"/>
              </a:spcAft>
              <a:buSzPts val="2400"/>
              <a:buChar char="●"/>
            </a:pPr>
            <a:r>
              <a:rPr lang="en-US" sz="2400" dirty="0"/>
              <a:t>Reconfiguration</a:t>
            </a:r>
            <a:endParaRPr sz="2400" dirty="0"/>
          </a:p>
          <a:p>
            <a:pPr marL="457200" lvl="0" indent="-292100" rtl="0">
              <a:spcBef>
                <a:spcPts val="0"/>
              </a:spcBef>
              <a:spcAft>
                <a:spcPts val="0"/>
              </a:spcAft>
              <a:buSzPts val="2400"/>
              <a:buChar char="●"/>
            </a:pPr>
            <a:r>
              <a:rPr lang="en-US" sz="2400" dirty="0"/>
              <a:t>Optimization</a:t>
            </a:r>
            <a:endParaRPr sz="2400" dirty="0"/>
          </a:p>
          <a:p>
            <a:pPr marL="457200" lvl="0" indent="-292100" rtl="0">
              <a:spcBef>
                <a:spcPts val="0"/>
              </a:spcBef>
              <a:spcAft>
                <a:spcPts val="0"/>
              </a:spcAft>
              <a:buSzPts val="2400"/>
              <a:buChar char="●"/>
            </a:pPr>
            <a:r>
              <a:rPr lang="en-US" sz="2400" dirty="0"/>
              <a:t>Add new functionality</a:t>
            </a:r>
            <a:endParaRPr sz="2400" dirty="0"/>
          </a:p>
        </p:txBody>
      </p:sp>
      <p:sp>
        <p:nvSpPr>
          <p:cNvPr id="168" name="Google Shape;168;p22"/>
          <p:cNvSpPr/>
          <p:nvPr/>
        </p:nvSpPr>
        <p:spPr>
          <a:xfrm>
            <a:off x="6328900" y="3767647"/>
            <a:ext cx="357900" cy="763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251520" y="980728"/>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Addressed problem</a:t>
            </a:r>
            <a:endParaRPr sz="3600" b="1" i="0" u="none" strike="noStrike" cap="none" dirty="0">
              <a:solidFill>
                <a:schemeClr val="dk1"/>
              </a:solidFill>
              <a:latin typeface="Calibri"/>
              <a:ea typeface="Calibri"/>
              <a:cs typeface="Calibri"/>
              <a:sym typeface="Calibri"/>
            </a:endParaRPr>
          </a:p>
        </p:txBody>
      </p:sp>
      <p:sp>
        <p:nvSpPr>
          <p:cNvPr id="175" name="Google Shape;175;p23"/>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4</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0E467FBB-83C8-43AE-966B-ADE21F7F5AA9}"/>
              </a:ext>
            </a:extLst>
          </p:cNvPr>
          <p:cNvSpPr>
            <a:spLocks noGrp="1"/>
          </p:cNvSpPr>
          <p:nvPr>
            <p:ph type="body" idx="1"/>
          </p:nvPr>
        </p:nvSpPr>
        <p:spPr/>
        <p:txBody>
          <a:bodyPr/>
          <a:lstStyle/>
          <a:p>
            <a:pPr marL="101600" indent="0">
              <a:lnSpc>
                <a:spcPct val="150000"/>
              </a:lnSpc>
              <a:buNone/>
            </a:pPr>
            <a:r>
              <a:rPr lang="en-US" sz="2800" dirty="0"/>
              <a:t>Construct a model of a black-box logic controller using:</a:t>
            </a:r>
          </a:p>
          <a:p>
            <a:pPr marL="1073150" lvl="1" indent="-514350">
              <a:lnSpc>
                <a:spcPct val="150000"/>
              </a:lnSpc>
              <a:buFont typeface="+mj-lt"/>
              <a:buAutoNum type="arabicPeriod"/>
            </a:pPr>
            <a:r>
              <a:rPr lang="en-US" sz="2800" dirty="0"/>
              <a:t>Execution traces derived from the controller</a:t>
            </a:r>
          </a:p>
          <a:p>
            <a:pPr marL="1073150" lvl="1" indent="-514350">
              <a:lnSpc>
                <a:spcPct val="150000"/>
              </a:lnSpc>
              <a:buFont typeface="+mj-lt"/>
              <a:buAutoNum type="arabicPeriod"/>
            </a:pPr>
            <a:r>
              <a:rPr lang="en-US" sz="2800" dirty="0"/>
              <a:t>Temporal specification</a:t>
            </a:r>
          </a:p>
          <a:p>
            <a:pPr marL="1073150" lvl="1" indent="-514350">
              <a:buFont typeface="+mj-lt"/>
              <a:buAutoNum type="arabicPeriod"/>
            </a:pPr>
            <a:r>
              <a:rPr lang="en-US" sz="2800" dirty="0"/>
              <a:t>Formal model of the plant</a:t>
            </a:r>
          </a:p>
          <a:p>
            <a:pPr marL="558800" lvl="1" indent="0">
              <a:buNone/>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239631" y="836712"/>
            <a:ext cx="8888764"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dirty="0"/>
              <a:t>Target language: </a:t>
            </a:r>
            <a:r>
              <a:rPr lang="en" sz="3600" b="1" i="0" u="none" strike="noStrike" cap="none" dirty="0">
                <a:solidFill>
                  <a:schemeClr val="dk1"/>
                </a:solidFill>
                <a:latin typeface="Calibri"/>
                <a:ea typeface="Calibri"/>
                <a:cs typeface="Calibri"/>
                <a:sym typeface="Calibri"/>
              </a:rPr>
              <a:t>IEC 61499 </a:t>
            </a:r>
            <a:r>
              <a:rPr lang="en-US" sz="3600" b="1" i="0" u="none" strike="noStrike" cap="none" dirty="0">
                <a:solidFill>
                  <a:schemeClr val="dk1"/>
                </a:solidFill>
                <a:latin typeface="Calibri"/>
                <a:ea typeface="Calibri"/>
                <a:cs typeface="Calibri"/>
                <a:sym typeface="Calibri"/>
              </a:rPr>
              <a:t>basic </a:t>
            </a:r>
            <a:r>
              <a:rPr lang="en" sz="3600" b="1" i="0" u="none" strike="noStrike" cap="none" dirty="0">
                <a:solidFill>
                  <a:schemeClr val="dk1"/>
                </a:solidFill>
                <a:latin typeface="Calibri"/>
                <a:ea typeface="Calibri"/>
                <a:cs typeface="Calibri"/>
                <a:sym typeface="Calibri"/>
              </a:rPr>
              <a:t>function blocks</a:t>
            </a:r>
            <a:endParaRPr sz="3600" b="1" i="0" u="none" strike="noStrike" cap="none" dirty="0">
              <a:solidFill>
                <a:schemeClr val="dk1"/>
              </a:solidFill>
              <a:latin typeface="Calibri"/>
              <a:ea typeface="Calibri"/>
              <a:cs typeface="Calibri"/>
              <a:sym typeface="Calibri"/>
            </a:endParaRPr>
          </a:p>
        </p:txBody>
      </p:sp>
      <p:sp>
        <p:nvSpPr>
          <p:cNvPr id="185" name="Google Shape;185;p24"/>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5</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pic>
        <p:nvPicPr>
          <p:cNvPr id="186" name="Google Shape;186;p24" descr="new-ecc-example.png"/>
          <p:cNvPicPr preferRelativeResize="0"/>
          <p:nvPr/>
        </p:nvPicPr>
        <p:blipFill rotWithShape="1">
          <a:blip r:embed="rId3">
            <a:alphaModFix/>
          </a:blip>
          <a:srcRect/>
          <a:stretch/>
        </p:blipFill>
        <p:spPr>
          <a:xfrm>
            <a:off x="4427750" y="2536645"/>
            <a:ext cx="4104600" cy="3601500"/>
          </a:xfrm>
          <a:prstGeom prst="rect">
            <a:avLst/>
          </a:prstGeom>
          <a:noFill/>
          <a:ln>
            <a:noFill/>
          </a:ln>
        </p:spPr>
      </p:pic>
      <p:pic>
        <p:nvPicPr>
          <p:cNvPr id="187" name="Google Shape;187;p24" descr="new-fb-interface.png"/>
          <p:cNvPicPr preferRelativeResize="0"/>
          <p:nvPr/>
        </p:nvPicPr>
        <p:blipFill rotWithShape="1">
          <a:blip r:embed="rId4">
            <a:alphaModFix/>
          </a:blip>
          <a:srcRect/>
          <a:stretch/>
        </p:blipFill>
        <p:spPr>
          <a:xfrm>
            <a:off x="419074" y="2313845"/>
            <a:ext cx="3558565" cy="200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309325" y="836712"/>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sz="3600" b="1" i="0" u="none" strike="noStrike" cap="none" dirty="0">
                <a:solidFill>
                  <a:schemeClr val="dk1"/>
                </a:solidFill>
                <a:latin typeface="Calibri"/>
                <a:ea typeface="Calibri"/>
                <a:cs typeface="Calibri"/>
                <a:sym typeface="Calibri"/>
              </a:rPr>
              <a:t>General reverse engineering scheme</a:t>
            </a:r>
            <a:endParaRPr sz="3600" b="1" i="0" u="none" strike="noStrike" cap="none" dirty="0">
              <a:solidFill>
                <a:schemeClr val="dk1"/>
              </a:solidFill>
              <a:latin typeface="Calibri"/>
              <a:ea typeface="Calibri"/>
              <a:cs typeface="Calibri"/>
              <a:sym typeface="Calibri"/>
            </a:endParaRPr>
          </a:p>
        </p:txBody>
      </p:sp>
      <p:sp>
        <p:nvSpPr>
          <p:cNvPr id="193" name="Google Shape;193;p25"/>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6</a:t>
            </a:fld>
            <a:r>
              <a:rPr lang="en" sz="1400" b="0" i="0" u="none" strike="noStrike" cap="none">
                <a:solidFill>
                  <a:srgbClr val="000000"/>
                </a:solidFill>
                <a:latin typeface="Arial"/>
                <a:ea typeface="Arial"/>
                <a:cs typeface="Arial"/>
                <a:sym typeface="Arial"/>
              </a:rPr>
              <a:t>/25</a:t>
            </a:r>
            <a:endParaRPr/>
          </a:p>
        </p:txBody>
      </p:sp>
      <p:sp>
        <p:nvSpPr>
          <p:cNvPr id="194" name="Google Shape;194;p25"/>
          <p:cNvSpPr/>
          <p:nvPr/>
        </p:nvSpPr>
        <p:spPr>
          <a:xfrm>
            <a:off x="1558700" y="4091569"/>
            <a:ext cx="1032900"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400" b="0" i="0" u="none" strike="noStrike" cap="none">
                <a:solidFill>
                  <a:srgbClr val="000000"/>
                </a:solidFill>
                <a:latin typeface="Arial"/>
                <a:ea typeface="Arial"/>
                <a:cs typeface="Arial"/>
                <a:sym typeface="Arial"/>
              </a:rPr>
              <a:t>Tests</a:t>
            </a:r>
            <a:endParaRPr sz="2400" b="0" i="0" u="none" strike="noStrike" cap="none">
              <a:solidFill>
                <a:srgbClr val="000000"/>
              </a:solidFill>
              <a:latin typeface="Arial"/>
              <a:ea typeface="Arial"/>
              <a:cs typeface="Arial"/>
              <a:sym typeface="Arial"/>
            </a:endParaRPr>
          </a:p>
        </p:txBody>
      </p:sp>
      <p:sp>
        <p:nvSpPr>
          <p:cNvPr id="195" name="Google Shape;195;p25"/>
          <p:cNvSpPr/>
          <p:nvPr/>
        </p:nvSpPr>
        <p:spPr>
          <a:xfrm>
            <a:off x="830325" y="2605100"/>
            <a:ext cx="1761300" cy="11636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000" b="1" i="0" u="none" strike="noStrike" cap="none">
                <a:solidFill>
                  <a:srgbClr val="000000"/>
                </a:solidFill>
                <a:latin typeface="Arial"/>
                <a:ea typeface="Arial"/>
                <a:cs typeface="Arial"/>
                <a:sym typeface="Arial"/>
              </a:rPr>
              <a:t>Simulation</a:t>
            </a:r>
            <a:endParaRPr/>
          </a:p>
        </p:txBody>
      </p:sp>
      <p:sp>
        <p:nvSpPr>
          <p:cNvPr id="196" name="Google Shape;196;p25"/>
          <p:cNvSpPr/>
          <p:nvPr/>
        </p:nvSpPr>
        <p:spPr>
          <a:xfrm>
            <a:off x="4672376" y="3486636"/>
            <a:ext cx="1411792"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000"/>
              <a:t>Executiontraces</a:t>
            </a:r>
            <a:endParaRPr sz="2000" b="0" i="0" u="none" strike="noStrike" cap="none">
              <a:solidFill>
                <a:srgbClr val="000000"/>
              </a:solidFill>
              <a:latin typeface="Arial"/>
              <a:ea typeface="Arial"/>
              <a:cs typeface="Arial"/>
              <a:sym typeface="Arial"/>
            </a:endParaRPr>
          </a:p>
        </p:txBody>
      </p:sp>
      <p:sp>
        <p:nvSpPr>
          <p:cNvPr id="197" name="Google Shape;197;p25"/>
          <p:cNvSpPr/>
          <p:nvPr/>
        </p:nvSpPr>
        <p:spPr>
          <a:xfrm>
            <a:off x="7945458" y="3486636"/>
            <a:ext cx="1098600"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a:solidFill>
                  <a:srgbClr val="000000"/>
                </a:solidFill>
                <a:latin typeface="Arial"/>
                <a:ea typeface="Arial"/>
                <a:cs typeface="Arial"/>
                <a:sym typeface="Arial"/>
              </a:rPr>
              <a:t>Model</a:t>
            </a:r>
            <a:endParaRPr sz="2000" b="0" i="0" u="none" strike="noStrike" cap="none">
              <a:solidFill>
                <a:srgbClr val="000000"/>
              </a:solidFill>
              <a:latin typeface="Arial"/>
              <a:ea typeface="Arial"/>
              <a:cs typeface="Arial"/>
              <a:sym typeface="Arial"/>
            </a:endParaRPr>
          </a:p>
        </p:txBody>
      </p:sp>
      <p:sp>
        <p:nvSpPr>
          <p:cNvPr id="198" name="Google Shape;198;p25"/>
          <p:cNvSpPr/>
          <p:nvPr/>
        </p:nvSpPr>
        <p:spPr>
          <a:xfrm>
            <a:off x="95674" y="4091569"/>
            <a:ext cx="1180200"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400" b="0" i="0" u="none" strike="noStrike" cap="none">
                <a:solidFill>
                  <a:srgbClr val="000000"/>
                </a:solidFill>
                <a:latin typeface="Arial"/>
                <a:ea typeface="Arial"/>
                <a:cs typeface="Arial"/>
                <a:sym typeface="Arial"/>
              </a:rPr>
              <a:t>Tests gen</a:t>
            </a:r>
            <a:endParaRPr sz="2400" b="0" i="0" u="none" strike="noStrike" cap="none">
              <a:solidFill>
                <a:srgbClr val="000000"/>
              </a:solidFill>
              <a:latin typeface="Arial"/>
              <a:ea typeface="Arial"/>
              <a:cs typeface="Arial"/>
              <a:sym typeface="Arial"/>
            </a:endParaRPr>
          </a:p>
        </p:txBody>
      </p:sp>
      <p:sp>
        <p:nvSpPr>
          <p:cNvPr id="199" name="Google Shape;199;p25"/>
          <p:cNvSpPr/>
          <p:nvPr/>
        </p:nvSpPr>
        <p:spPr>
          <a:xfrm>
            <a:off x="2856475" y="3021256"/>
            <a:ext cx="1610400" cy="1867045"/>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
        <p:nvSpPr>
          <p:cNvPr id="200" name="Google Shape;200;p25"/>
          <p:cNvSpPr/>
          <p:nvPr/>
        </p:nvSpPr>
        <p:spPr>
          <a:xfrm>
            <a:off x="6324273" y="3595836"/>
            <a:ext cx="1311000" cy="711600"/>
          </a:xfrm>
          <a:prstGeom prst="rect">
            <a:avLst/>
          </a:prstGeom>
          <a:solidFill>
            <a:srgbClr val="FF6E8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a:solidFill>
                  <a:srgbClr val="000000"/>
                </a:solidFill>
                <a:latin typeface="Arial"/>
                <a:ea typeface="Arial"/>
                <a:cs typeface="Arial"/>
                <a:sym typeface="Arial"/>
              </a:rPr>
              <a:t>Model inference</a:t>
            </a:r>
            <a:endParaRPr sz="2000" b="0" i="0" u="none" strike="noStrike" cap="none">
              <a:solidFill>
                <a:srgbClr val="000000"/>
              </a:solidFill>
              <a:latin typeface="Arial"/>
              <a:ea typeface="Arial"/>
              <a:cs typeface="Arial"/>
              <a:sym typeface="Arial"/>
            </a:endParaRPr>
          </a:p>
        </p:txBody>
      </p:sp>
      <p:cxnSp>
        <p:nvCxnSpPr>
          <p:cNvPr id="201" name="Google Shape;201;p25"/>
          <p:cNvCxnSpPr/>
          <p:nvPr/>
        </p:nvCxnSpPr>
        <p:spPr>
          <a:xfrm rot="10800000" flipH="1">
            <a:off x="51575" y="6128208"/>
            <a:ext cx="4443300" cy="2800"/>
          </a:xfrm>
          <a:prstGeom prst="straightConnector1">
            <a:avLst/>
          </a:prstGeom>
          <a:noFill/>
          <a:ln w="9525" cap="flat" cmpd="sng">
            <a:solidFill>
              <a:srgbClr val="000000"/>
            </a:solidFill>
            <a:prstDash val="solid"/>
            <a:round/>
            <a:headEnd type="none" w="sm" len="sm"/>
            <a:tailEnd type="none" w="sm" len="sm"/>
          </a:ln>
        </p:spPr>
      </p:cxnSp>
      <p:cxnSp>
        <p:nvCxnSpPr>
          <p:cNvPr id="202" name="Google Shape;202;p25"/>
          <p:cNvCxnSpPr/>
          <p:nvPr/>
        </p:nvCxnSpPr>
        <p:spPr>
          <a:xfrm rot="10800000">
            <a:off x="56239" y="6051575"/>
            <a:ext cx="0" cy="78400"/>
          </a:xfrm>
          <a:prstGeom prst="straightConnector1">
            <a:avLst/>
          </a:prstGeom>
          <a:noFill/>
          <a:ln w="9525" cap="flat" cmpd="sng">
            <a:solidFill>
              <a:srgbClr val="000000"/>
            </a:solidFill>
            <a:prstDash val="solid"/>
            <a:round/>
            <a:headEnd type="none" w="sm" len="sm"/>
            <a:tailEnd type="none" w="sm" len="sm"/>
          </a:ln>
        </p:spPr>
      </p:cxnSp>
      <p:cxnSp>
        <p:nvCxnSpPr>
          <p:cNvPr id="203" name="Google Shape;203;p25"/>
          <p:cNvCxnSpPr/>
          <p:nvPr/>
        </p:nvCxnSpPr>
        <p:spPr>
          <a:xfrm rot="10800000">
            <a:off x="4496483" y="6051575"/>
            <a:ext cx="0" cy="78400"/>
          </a:xfrm>
          <a:prstGeom prst="straightConnector1">
            <a:avLst/>
          </a:prstGeom>
          <a:noFill/>
          <a:ln w="9525" cap="flat" cmpd="sng">
            <a:solidFill>
              <a:srgbClr val="000000"/>
            </a:solidFill>
            <a:prstDash val="solid"/>
            <a:round/>
            <a:headEnd type="none" w="sm" len="sm"/>
            <a:tailEnd type="none" w="sm" len="sm"/>
          </a:ln>
        </p:spPr>
      </p:cxnSp>
      <p:sp>
        <p:nvSpPr>
          <p:cNvPr id="204" name="Google Shape;204;p25"/>
          <p:cNvSpPr txBox="1"/>
          <p:nvPr/>
        </p:nvSpPr>
        <p:spPr>
          <a:xfrm>
            <a:off x="1471250" y="6223541"/>
            <a:ext cx="2511000" cy="4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 sz="2400" b="0" i="0" u="none" strike="noStrike" cap="none">
                <a:solidFill>
                  <a:srgbClr val="000000"/>
                </a:solidFill>
                <a:latin typeface="Arial"/>
                <a:ea typeface="Arial"/>
                <a:cs typeface="Arial"/>
                <a:sym typeface="Arial"/>
              </a:rPr>
              <a:t>Prepar</a:t>
            </a:r>
            <a:r>
              <a:rPr lang="en" sz="2400"/>
              <a:t>a</a:t>
            </a:r>
            <a:r>
              <a:rPr lang="en" sz="2400" b="0" i="0" u="none" strike="noStrike" cap="none">
                <a:solidFill>
                  <a:srgbClr val="000000"/>
                </a:solidFill>
                <a:latin typeface="Arial"/>
                <a:ea typeface="Arial"/>
                <a:cs typeface="Arial"/>
                <a:sym typeface="Arial"/>
              </a:rPr>
              <a:t>tion </a:t>
            </a:r>
            <a:endParaRPr sz="2400" b="0" i="0" u="none" strike="noStrike" cap="none">
              <a:solidFill>
                <a:srgbClr val="000000"/>
              </a:solidFill>
              <a:latin typeface="Arial"/>
              <a:ea typeface="Arial"/>
              <a:cs typeface="Arial"/>
              <a:sym typeface="Arial"/>
            </a:endParaRPr>
          </a:p>
        </p:txBody>
      </p:sp>
      <p:cxnSp>
        <p:nvCxnSpPr>
          <p:cNvPr id="205" name="Google Shape;205;p25"/>
          <p:cNvCxnSpPr>
            <a:stCxn id="198" idx="3"/>
            <a:endCxn id="194" idx="1"/>
          </p:cNvCxnSpPr>
          <p:nvPr/>
        </p:nvCxnSpPr>
        <p:spPr>
          <a:xfrm>
            <a:off x="1275874" y="4556569"/>
            <a:ext cx="282900" cy="0"/>
          </a:xfrm>
          <a:prstGeom prst="straightConnector1">
            <a:avLst/>
          </a:prstGeom>
          <a:noFill/>
          <a:ln w="19050" cap="flat" cmpd="sng">
            <a:solidFill>
              <a:srgbClr val="000000"/>
            </a:solidFill>
            <a:prstDash val="solid"/>
            <a:round/>
            <a:headEnd type="none" w="sm" len="sm"/>
            <a:tailEnd type="triangle" w="lg" len="lg"/>
          </a:ln>
        </p:spPr>
      </p:cxnSp>
      <p:cxnSp>
        <p:nvCxnSpPr>
          <p:cNvPr id="206" name="Google Shape;206;p25"/>
          <p:cNvCxnSpPr>
            <a:cxnSpLocks/>
            <a:stCxn id="195" idx="3"/>
            <a:endCxn id="199" idx="1"/>
          </p:cNvCxnSpPr>
          <p:nvPr/>
        </p:nvCxnSpPr>
        <p:spPr>
          <a:xfrm>
            <a:off x="2591625" y="3186900"/>
            <a:ext cx="264850" cy="767879"/>
          </a:xfrm>
          <a:prstGeom prst="straightConnector1">
            <a:avLst/>
          </a:prstGeom>
          <a:noFill/>
          <a:ln w="19050" cap="flat" cmpd="sng">
            <a:solidFill>
              <a:srgbClr val="000000"/>
            </a:solidFill>
            <a:prstDash val="solid"/>
            <a:round/>
            <a:headEnd type="none" w="sm" len="sm"/>
            <a:tailEnd type="triangle" w="lg" len="lg"/>
          </a:ln>
        </p:spPr>
      </p:cxnSp>
      <p:cxnSp>
        <p:nvCxnSpPr>
          <p:cNvPr id="207" name="Google Shape;207;p25"/>
          <p:cNvCxnSpPr>
            <a:cxnSpLocks/>
            <a:stCxn id="194" idx="3"/>
            <a:endCxn id="199" idx="1"/>
          </p:cNvCxnSpPr>
          <p:nvPr/>
        </p:nvCxnSpPr>
        <p:spPr>
          <a:xfrm flipV="1">
            <a:off x="2591600" y="3954779"/>
            <a:ext cx="264875" cy="601790"/>
          </a:xfrm>
          <a:prstGeom prst="straightConnector1">
            <a:avLst/>
          </a:prstGeom>
          <a:noFill/>
          <a:ln w="19050" cap="flat" cmpd="sng">
            <a:solidFill>
              <a:srgbClr val="000000"/>
            </a:solidFill>
            <a:prstDash val="solid"/>
            <a:round/>
            <a:headEnd type="none" w="sm" len="sm"/>
            <a:tailEnd type="triangle" w="lg" len="lg"/>
          </a:ln>
        </p:spPr>
      </p:cxnSp>
      <p:cxnSp>
        <p:nvCxnSpPr>
          <p:cNvPr id="208" name="Google Shape;208;p25"/>
          <p:cNvCxnSpPr>
            <a:cxnSpLocks/>
            <a:stCxn id="199" idx="3"/>
            <a:endCxn id="196" idx="1"/>
          </p:cNvCxnSpPr>
          <p:nvPr/>
        </p:nvCxnSpPr>
        <p:spPr>
          <a:xfrm flipV="1">
            <a:off x="4466875" y="3951636"/>
            <a:ext cx="205501" cy="3143"/>
          </a:xfrm>
          <a:prstGeom prst="straightConnector1">
            <a:avLst/>
          </a:prstGeom>
          <a:noFill/>
          <a:ln w="19050" cap="flat" cmpd="sng">
            <a:solidFill>
              <a:srgbClr val="000000"/>
            </a:solidFill>
            <a:prstDash val="solid"/>
            <a:round/>
            <a:headEnd type="none" w="sm" len="sm"/>
            <a:tailEnd type="triangle" w="lg" len="lg"/>
          </a:ln>
        </p:spPr>
      </p:cxnSp>
      <p:cxnSp>
        <p:nvCxnSpPr>
          <p:cNvPr id="209" name="Google Shape;209;p25"/>
          <p:cNvCxnSpPr>
            <a:stCxn id="196" idx="3"/>
            <a:endCxn id="200" idx="1"/>
          </p:cNvCxnSpPr>
          <p:nvPr/>
        </p:nvCxnSpPr>
        <p:spPr>
          <a:xfrm>
            <a:off x="6084168" y="3951636"/>
            <a:ext cx="240000" cy="0"/>
          </a:xfrm>
          <a:prstGeom prst="straightConnector1">
            <a:avLst/>
          </a:prstGeom>
          <a:noFill/>
          <a:ln w="19050" cap="flat" cmpd="sng">
            <a:solidFill>
              <a:srgbClr val="000000"/>
            </a:solidFill>
            <a:prstDash val="solid"/>
            <a:round/>
            <a:headEnd type="none" w="sm" len="sm"/>
            <a:tailEnd type="triangle" w="lg" len="lg"/>
          </a:ln>
        </p:spPr>
      </p:cxnSp>
      <p:cxnSp>
        <p:nvCxnSpPr>
          <p:cNvPr id="210" name="Google Shape;210;p25"/>
          <p:cNvCxnSpPr>
            <a:stCxn id="200" idx="3"/>
            <a:endCxn id="197" idx="1"/>
          </p:cNvCxnSpPr>
          <p:nvPr/>
        </p:nvCxnSpPr>
        <p:spPr>
          <a:xfrm>
            <a:off x="7635273" y="3951636"/>
            <a:ext cx="310200" cy="0"/>
          </a:xfrm>
          <a:prstGeom prst="straightConnector1">
            <a:avLst/>
          </a:prstGeom>
          <a:noFill/>
          <a:ln w="19050" cap="flat" cmpd="sng">
            <a:solidFill>
              <a:srgbClr val="000000"/>
            </a:solidFill>
            <a:prstDash val="solid"/>
            <a:round/>
            <a:headEnd type="none" w="sm" len="sm"/>
            <a:tailEnd type="triangle" w="lg" len="lg"/>
          </a:ln>
        </p:spPr>
      </p:cxnSp>
      <p:pic>
        <p:nvPicPr>
          <p:cNvPr id="213" name="Google Shape;213;p25" descr="new-fb-interface.png"/>
          <p:cNvPicPr preferRelativeResize="0"/>
          <p:nvPr/>
        </p:nvPicPr>
        <p:blipFill rotWithShape="1">
          <a:blip r:embed="rId3">
            <a:alphaModFix/>
          </a:blip>
          <a:srcRect l="18186" r="17458"/>
          <a:stretch/>
        </p:blipFill>
        <p:spPr>
          <a:xfrm>
            <a:off x="2951890" y="3252761"/>
            <a:ext cx="1474471" cy="1388400"/>
          </a:xfrm>
          <a:prstGeom prst="rect">
            <a:avLst/>
          </a:prstGeom>
          <a:noFill/>
          <a:ln>
            <a:noFill/>
          </a:ln>
        </p:spPr>
      </p:pic>
      <p:sp>
        <p:nvSpPr>
          <p:cNvPr id="24" name="Google Shape;196;p25">
            <a:extLst>
              <a:ext uri="{FF2B5EF4-FFF2-40B4-BE49-F238E27FC236}">
                <a16:creationId xmlns:a16="http://schemas.microsoft.com/office/drawing/2014/main" id="{9162A61D-F208-49CA-A659-2988C0C26A20}"/>
              </a:ext>
            </a:extLst>
          </p:cNvPr>
          <p:cNvSpPr/>
          <p:nvPr/>
        </p:nvSpPr>
        <p:spPr>
          <a:xfrm>
            <a:off x="2983229" y="4980833"/>
            <a:ext cx="1411792"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Temporal properties</a:t>
            </a:r>
            <a:endParaRPr sz="2000" b="0" i="0" u="none" strike="noStrike" cap="none" dirty="0">
              <a:solidFill>
                <a:srgbClr val="000000"/>
              </a:solidFill>
              <a:latin typeface="Arial"/>
              <a:ea typeface="Arial"/>
              <a:cs typeface="Arial"/>
              <a:sym typeface="Arial"/>
            </a:endParaRPr>
          </a:p>
        </p:txBody>
      </p:sp>
      <p:sp>
        <p:nvSpPr>
          <p:cNvPr id="25" name="Google Shape;196;p25">
            <a:extLst>
              <a:ext uri="{FF2B5EF4-FFF2-40B4-BE49-F238E27FC236}">
                <a16:creationId xmlns:a16="http://schemas.microsoft.com/office/drawing/2014/main" id="{FD58B701-87F3-4723-BABA-C37F9120F365}"/>
              </a:ext>
            </a:extLst>
          </p:cNvPr>
          <p:cNvSpPr/>
          <p:nvPr/>
        </p:nvSpPr>
        <p:spPr>
          <a:xfrm>
            <a:off x="2951890" y="1936303"/>
            <a:ext cx="1411792" cy="930000"/>
          </a:xfrm>
          <a:prstGeom prst="flowChartAlternateProcess">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Plant model</a:t>
            </a:r>
            <a:endParaRPr sz="2000" b="0" i="0" u="none" strike="noStrike" cap="none" dirty="0">
              <a:solidFill>
                <a:srgbClr val="000000"/>
              </a:solidFill>
              <a:latin typeface="Arial"/>
              <a:ea typeface="Arial"/>
              <a:cs typeface="Arial"/>
              <a:sym typeface="Arial"/>
            </a:endParaRPr>
          </a:p>
        </p:txBody>
      </p:sp>
      <p:cxnSp>
        <p:nvCxnSpPr>
          <p:cNvPr id="4" name="Connector: Elbow 3">
            <a:extLst>
              <a:ext uri="{FF2B5EF4-FFF2-40B4-BE49-F238E27FC236}">
                <a16:creationId xmlns:a16="http://schemas.microsoft.com/office/drawing/2014/main" id="{8BFE83B3-1BA1-44F8-B056-2818825DF13C}"/>
              </a:ext>
            </a:extLst>
          </p:cNvPr>
          <p:cNvCxnSpPr>
            <a:stCxn id="25" idx="3"/>
            <a:endCxn id="200" idx="0"/>
          </p:cNvCxnSpPr>
          <p:nvPr/>
        </p:nvCxnSpPr>
        <p:spPr>
          <a:xfrm>
            <a:off x="4363682" y="2401303"/>
            <a:ext cx="2616091" cy="1194533"/>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6C55371E-9D23-45F8-90B5-0A946051B640}"/>
              </a:ext>
            </a:extLst>
          </p:cNvPr>
          <p:cNvCxnSpPr>
            <a:stCxn id="24" idx="3"/>
            <a:endCxn id="200" idx="2"/>
          </p:cNvCxnSpPr>
          <p:nvPr/>
        </p:nvCxnSpPr>
        <p:spPr>
          <a:xfrm flipV="1">
            <a:off x="4395021" y="4307436"/>
            <a:ext cx="2584752" cy="1138397"/>
          </a:xfrm>
          <a:prstGeom prst="bentConnector2">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oogle Shape;201;p25">
            <a:extLst>
              <a:ext uri="{FF2B5EF4-FFF2-40B4-BE49-F238E27FC236}">
                <a16:creationId xmlns:a16="http://schemas.microsoft.com/office/drawing/2014/main" id="{5662EE0C-ED72-4600-8955-83158B6E0C37}"/>
              </a:ext>
            </a:extLst>
          </p:cNvPr>
          <p:cNvCxnSpPr/>
          <p:nvPr/>
        </p:nvCxnSpPr>
        <p:spPr>
          <a:xfrm rot="10800000" flipH="1">
            <a:off x="4589364" y="6131312"/>
            <a:ext cx="4443300" cy="2800"/>
          </a:xfrm>
          <a:prstGeom prst="straightConnector1">
            <a:avLst/>
          </a:prstGeom>
          <a:noFill/>
          <a:ln w="9525" cap="flat" cmpd="sng">
            <a:solidFill>
              <a:srgbClr val="000000"/>
            </a:solidFill>
            <a:prstDash val="solid"/>
            <a:round/>
            <a:headEnd type="none" w="sm" len="sm"/>
            <a:tailEnd type="none" w="sm" len="sm"/>
          </a:ln>
        </p:spPr>
      </p:cxnSp>
      <p:cxnSp>
        <p:nvCxnSpPr>
          <p:cNvPr id="28" name="Google Shape;202;p25">
            <a:extLst>
              <a:ext uri="{FF2B5EF4-FFF2-40B4-BE49-F238E27FC236}">
                <a16:creationId xmlns:a16="http://schemas.microsoft.com/office/drawing/2014/main" id="{4E8F9600-26DA-44DA-A382-9972C8829BE3}"/>
              </a:ext>
            </a:extLst>
          </p:cNvPr>
          <p:cNvCxnSpPr/>
          <p:nvPr/>
        </p:nvCxnSpPr>
        <p:spPr>
          <a:xfrm rot="10800000">
            <a:off x="4594028" y="6054679"/>
            <a:ext cx="0" cy="78400"/>
          </a:xfrm>
          <a:prstGeom prst="straightConnector1">
            <a:avLst/>
          </a:prstGeom>
          <a:noFill/>
          <a:ln w="9525" cap="flat" cmpd="sng">
            <a:solidFill>
              <a:srgbClr val="000000"/>
            </a:solidFill>
            <a:prstDash val="solid"/>
            <a:round/>
            <a:headEnd type="none" w="sm" len="sm"/>
            <a:tailEnd type="none" w="sm" len="sm"/>
          </a:ln>
        </p:spPr>
      </p:cxnSp>
      <p:cxnSp>
        <p:nvCxnSpPr>
          <p:cNvPr id="29" name="Google Shape;203;p25">
            <a:extLst>
              <a:ext uri="{FF2B5EF4-FFF2-40B4-BE49-F238E27FC236}">
                <a16:creationId xmlns:a16="http://schemas.microsoft.com/office/drawing/2014/main" id="{7C2D8976-44FD-448A-8FC0-288B27DBB523}"/>
              </a:ext>
            </a:extLst>
          </p:cNvPr>
          <p:cNvCxnSpPr/>
          <p:nvPr/>
        </p:nvCxnSpPr>
        <p:spPr>
          <a:xfrm rot="10800000">
            <a:off x="9034272" y="6054679"/>
            <a:ext cx="0" cy="78400"/>
          </a:xfrm>
          <a:prstGeom prst="straightConnector1">
            <a:avLst/>
          </a:prstGeom>
          <a:noFill/>
          <a:ln w="9525" cap="flat" cmpd="sng">
            <a:solidFill>
              <a:srgbClr val="000000"/>
            </a:solidFill>
            <a:prstDash val="solid"/>
            <a:round/>
            <a:headEnd type="none" w="sm" len="sm"/>
            <a:tailEnd type="none" w="sm" len="sm"/>
          </a:ln>
        </p:spPr>
      </p:cxnSp>
      <p:sp>
        <p:nvSpPr>
          <p:cNvPr id="30" name="Google Shape;204;p25">
            <a:extLst>
              <a:ext uri="{FF2B5EF4-FFF2-40B4-BE49-F238E27FC236}">
                <a16:creationId xmlns:a16="http://schemas.microsoft.com/office/drawing/2014/main" id="{1BB9446A-13EA-4B9E-B9D5-17C66504FBCE}"/>
              </a:ext>
            </a:extLst>
          </p:cNvPr>
          <p:cNvSpPr txBox="1"/>
          <p:nvPr/>
        </p:nvSpPr>
        <p:spPr>
          <a:xfrm>
            <a:off x="6009039" y="6226645"/>
            <a:ext cx="2511000" cy="42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US" sz="2400" dirty="0"/>
              <a:t>Synthesis</a:t>
            </a:r>
            <a:r>
              <a:rPr lang="en"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txBox="1">
            <a:spLocks noGrp="1"/>
          </p:cNvSpPr>
          <p:nvPr>
            <p:ph type="title"/>
          </p:nvPr>
        </p:nvSpPr>
        <p:spPr>
          <a:xfrm>
            <a:off x="425520" y="832911"/>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dirty="0"/>
              <a:t>Execution trace</a:t>
            </a:r>
            <a:r>
              <a:rPr lang="en-US" dirty="0"/>
              <a:t>s</a:t>
            </a:r>
            <a:endParaRPr sz="3600" b="1" i="0" u="none" strike="noStrike" cap="none" dirty="0">
              <a:solidFill>
                <a:schemeClr val="dk1"/>
              </a:solidFill>
              <a:latin typeface="Calibri"/>
              <a:ea typeface="Calibri"/>
              <a:cs typeface="Calibri"/>
              <a:sym typeface="Calibri"/>
            </a:endParaRPr>
          </a:p>
        </p:txBody>
      </p:sp>
      <p:sp>
        <p:nvSpPr>
          <p:cNvPr id="220" name="Google Shape;220;p26"/>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7</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
        <p:nvSpPr>
          <p:cNvPr id="221" name="Google Shape;221;p26"/>
          <p:cNvSpPr txBox="1"/>
          <p:nvPr/>
        </p:nvSpPr>
        <p:spPr>
          <a:xfrm>
            <a:off x="1237525" y="1516360"/>
            <a:ext cx="1182000" cy="80205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dirty="0">
                <a:solidFill>
                  <a:srgbClr val="000000"/>
                </a:solidFill>
                <a:latin typeface="Arial"/>
                <a:ea typeface="Arial"/>
                <a:cs typeface="Arial"/>
                <a:sym typeface="Arial"/>
              </a:rPr>
              <a:t>Input </a:t>
            </a:r>
            <a:r>
              <a:rPr lang="en-US" sz="2000" b="0" i="0" u="none" strike="noStrike" cap="none" dirty="0">
                <a:solidFill>
                  <a:srgbClr val="000000"/>
                </a:solidFill>
                <a:latin typeface="Arial"/>
                <a:ea typeface="Arial"/>
                <a:cs typeface="Arial"/>
                <a:sym typeface="Arial"/>
              </a:rPr>
              <a:t>e</a:t>
            </a:r>
            <a:r>
              <a:rPr lang="en" sz="2000" b="0" i="0" u="none" strike="noStrike" cap="none" dirty="0">
                <a:solidFill>
                  <a:srgbClr val="000000"/>
                </a:solidFill>
                <a:latin typeface="Arial"/>
                <a:ea typeface="Arial"/>
                <a:cs typeface="Arial"/>
                <a:sym typeface="Arial"/>
              </a:rPr>
              <a:t>vent</a:t>
            </a:r>
            <a:endParaRPr sz="2000" b="0" i="0" u="none" strike="noStrike" cap="none" dirty="0">
              <a:solidFill>
                <a:srgbClr val="000000"/>
              </a:solidFill>
              <a:latin typeface="Arial"/>
              <a:ea typeface="Arial"/>
              <a:cs typeface="Arial"/>
              <a:sym typeface="Arial"/>
            </a:endParaRPr>
          </a:p>
        </p:txBody>
      </p:sp>
      <p:sp>
        <p:nvSpPr>
          <p:cNvPr id="222" name="Google Shape;222;p26"/>
          <p:cNvSpPr txBox="1"/>
          <p:nvPr/>
        </p:nvSpPr>
        <p:spPr>
          <a:xfrm>
            <a:off x="1822336" y="1516360"/>
            <a:ext cx="2173592" cy="48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dirty="0">
                <a:solidFill>
                  <a:srgbClr val="000000"/>
                </a:solidFill>
                <a:latin typeface="Arial"/>
                <a:ea typeface="Arial"/>
                <a:cs typeface="Arial"/>
                <a:sym typeface="Arial"/>
              </a:rPr>
              <a:t>Input </a:t>
            </a:r>
            <a:r>
              <a:rPr lang="en" sz="2000" dirty="0"/>
              <a:t>v</a:t>
            </a:r>
            <a:r>
              <a:rPr lang="en" sz="2000" b="0" i="0" u="none" strike="noStrike" cap="none" dirty="0">
                <a:solidFill>
                  <a:srgbClr val="000000"/>
                </a:solidFill>
                <a:latin typeface="Arial"/>
                <a:ea typeface="Arial"/>
                <a:cs typeface="Arial"/>
                <a:sym typeface="Arial"/>
              </a:rPr>
              <a:t>ars </a:t>
            </a:r>
          </a:p>
          <a:p>
            <a:pPr marL="0" marR="0" lvl="0" indent="0" algn="ctr" rtl="0">
              <a:lnSpc>
                <a:spcPct val="100000"/>
              </a:lnSpc>
              <a:spcBef>
                <a:spcPts val="0"/>
              </a:spcBef>
              <a:spcAft>
                <a:spcPts val="0"/>
              </a:spcAft>
              <a:buClr>
                <a:srgbClr val="000000"/>
              </a:buClr>
              <a:buFont typeface="Arial"/>
              <a:buNone/>
            </a:pPr>
            <a:r>
              <a:rPr lang="en" sz="2000" dirty="0"/>
              <a:t>v</a:t>
            </a:r>
            <a:r>
              <a:rPr lang="en" sz="2000" b="0" i="0" u="none" strike="noStrike" cap="none" dirty="0">
                <a:solidFill>
                  <a:srgbClr val="000000"/>
                </a:solidFill>
                <a:latin typeface="Arial"/>
                <a:ea typeface="Arial"/>
                <a:cs typeface="Arial"/>
                <a:sym typeface="Arial"/>
              </a:rPr>
              <a:t>alues</a:t>
            </a:r>
            <a:endParaRPr sz="2000" b="0" i="0" u="none" strike="noStrike" cap="none" dirty="0">
              <a:solidFill>
                <a:srgbClr val="000000"/>
              </a:solidFill>
              <a:latin typeface="Arial"/>
              <a:ea typeface="Arial"/>
              <a:cs typeface="Arial"/>
              <a:sym typeface="Arial"/>
            </a:endParaRPr>
          </a:p>
        </p:txBody>
      </p:sp>
      <p:sp>
        <p:nvSpPr>
          <p:cNvPr id="223" name="Google Shape;223;p26"/>
          <p:cNvSpPr/>
          <p:nvPr/>
        </p:nvSpPr>
        <p:spPr>
          <a:xfrm rot="10800000">
            <a:off x="1734851" y="2353933"/>
            <a:ext cx="178800" cy="707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6"/>
          <p:cNvSpPr/>
          <p:nvPr/>
        </p:nvSpPr>
        <p:spPr>
          <a:xfrm>
            <a:off x="1784915" y="3546400"/>
            <a:ext cx="178800" cy="707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rot="10800000">
            <a:off x="4131240" y="2346400"/>
            <a:ext cx="178800" cy="707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p:nvPr/>
        </p:nvSpPr>
        <p:spPr>
          <a:xfrm rot="10800000">
            <a:off x="5505634" y="2396279"/>
            <a:ext cx="178800" cy="707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txBox="1"/>
          <p:nvPr/>
        </p:nvSpPr>
        <p:spPr>
          <a:xfrm>
            <a:off x="3693446" y="1516360"/>
            <a:ext cx="1182000" cy="80205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dirty="0">
                <a:solidFill>
                  <a:srgbClr val="000000"/>
                </a:solidFill>
                <a:latin typeface="Arial"/>
                <a:ea typeface="Arial"/>
                <a:cs typeface="Arial"/>
                <a:sym typeface="Arial"/>
              </a:rPr>
              <a:t>Output</a:t>
            </a:r>
          </a:p>
          <a:p>
            <a:pPr marL="0" marR="0" lvl="0" indent="0" algn="ctr" rtl="0">
              <a:lnSpc>
                <a:spcPct val="100000"/>
              </a:lnSpc>
              <a:spcBef>
                <a:spcPts val="0"/>
              </a:spcBef>
              <a:spcAft>
                <a:spcPts val="0"/>
              </a:spcAft>
              <a:buClr>
                <a:srgbClr val="000000"/>
              </a:buClr>
              <a:buFont typeface="Arial"/>
              <a:buNone/>
            </a:pPr>
            <a:r>
              <a:rPr lang="en" sz="2000" dirty="0"/>
              <a:t>e</a:t>
            </a:r>
            <a:r>
              <a:rPr lang="en" sz="2000" b="0" i="0" u="none" strike="noStrike" cap="none" dirty="0">
                <a:solidFill>
                  <a:srgbClr val="000000"/>
                </a:solidFill>
                <a:latin typeface="Arial"/>
                <a:ea typeface="Arial"/>
                <a:cs typeface="Arial"/>
                <a:sym typeface="Arial"/>
              </a:rPr>
              <a:t>vent</a:t>
            </a:r>
            <a:endParaRPr sz="2000" b="0" i="0" u="none" strike="noStrike" cap="none" dirty="0">
              <a:solidFill>
                <a:srgbClr val="000000"/>
              </a:solidFill>
              <a:latin typeface="Arial"/>
              <a:ea typeface="Arial"/>
              <a:cs typeface="Arial"/>
              <a:sym typeface="Arial"/>
            </a:endParaRPr>
          </a:p>
        </p:txBody>
      </p:sp>
      <p:sp>
        <p:nvSpPr>
          <p:cNvPr id="228" name="Google Shape;228;p26"/>
          <p:cNvSpPr txBox="1"/>
          <p:nvPr/>
        </p:nvSpPr>
        <p:spPr>
          <a:xfrm>
            <a:off x="4581830" y="1516360"/>
            <a:ext cx="2120397" cy="80205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r>
              <a:rPr lang="en" sz="2000" b="0" i="0" u="none" strike="noStrike" cap="none" dirty="0">
                <a:solidFill>
                  <a:srgbClr val="000000"/>
                </a:solidFill>
                <a:latin typeface="Arial"/>
                <a:ea typeface="Arial"/>
                <a:cs typeface="Arial"/>
                <a:sym typeface="Arial"/>
              </a:rPr>
              <a:t>Output </a:t>
            </a:r>
            <a:r>
              <a:rPr lang="en" sz="2000" dirty="0"/>
              <a:t>v</a:t>
            </a:r>
            <a:r>
              <a:rPr lang="en" sz="2000" b="0" i="0" u="none" strike="noStrike" cap="none" dirty="0">
                <a:solidFill>
                  <a:srgbClr val="000000"/>
                </a:solidFill>
                <a:latin typeface="Arial"/>
                <a:ea typeface="Arial"/>
                <a:cs typeface="Arial"/>
                <a:sym typeface="Arial"/>
              </a:rPr>
              <a:t>ars </a:t>
            </a:r>
            <a:r>
              <a:rPr lang="en" sz="2000" dirty="0"/>
              <a:t>v</a:t>
            </a:r>
            <a:r>
              <a:rPr lang="en" sz="2000" b="0" i="0" u="none" strike="noStrike" cap="none" dirty="0">
                <a:solidFill>
                  <a:srgbClr val="000000"/>
                </a:solidFill>
                <a:latin typeface="Arial"/>
                <a:ea typeface="Arial"/>
                <a:cs typeface="Arial"/>
                <a:sym typeface="Arial"/>
              </a:rPr>
              <a:t>alues</a:t>
            </a:r>
            <a:endParaRPr sz="20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A89BC97-4C66-4A16-B251-5E990EC40998}"/>
              </a:ext>
            </a:extLst>
          </p:cNvPr>
          <p:cNvPicPr>
            <a:picLocks noChangeAspect="1"/>
          </p:cNvPicPr>
          <p:nvPr/>
        </p:nvPicPr>
        <p:blipFill>
          <a:blip r:embed="rId3"/>
          <a:stretch>
            <a:fillRect/>
          </a:stretch>
        </p:blipFill>
        <p:spPr>
          <a:xfrm>
            <a:off x="776040" y="3155328"/>
            <a:ext cx="6583045" cy="1698899"/>
          </a:xfrm>
          <a:prstGeom prst="rect">
            <a:avLst/>
          </a:prstGeom>
        </p:spPr>
      </p:pic>
      <p:sp>
        <p:nvSpPr>
          <p:cNvPr id="14" name="Google Shape;225;p26">
            <a:extLst>
              <a:ext uri="{FF2B5EF4-FFF2-40B4-BE49-F238E27FC236}">
                <a16:creationId xmlns:a16="http://schemas.microsoft.com/office/drawing/2014/main" id="{693C5F28-83FA-48BF-899C-6802B3A1D226}"/>
              </a:ext>
            </a:extLst>
          </p:cNvPr>
          <p:cNvSpPr/>
          <p:nvPr/>
        </p:nvSpPr>
        <p:spPr>
          <a:xfrm rot="10800000">
            <a:off x="2745146" y="2448128"/>
            <a:ext cx="178800" cy="707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2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dirty="0"/>
              <a:t>Temporal formulas</a:t>
            </a:r>
            <a:endParaRPr sz="3600" b="1" i="0" u="none" strike="noStrike" cap="none"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625994B-E011-4910-A851-92940E9EC9DB}"/>
                  </a:ext>
                </a:extLst>
              </p:cNvPr>
              <p:cNvSpPr>
                <a:spLocks noGrp="1"/>
              </p:cNvSpPr>
              <p:nvPr>
                <p:ph type="body" idx="1"/>
              </p:nvPr>
            </p:nvSpPr>
            <p:spPr/>
            <p:txBody>
              <a:bodyPr/>
              <a:lstStyle/>
              <a:p>
                <a:r>
                  <a:rPr lang="en-US" sz="2800" dirty="0"/>
                  <a:t>Linear temporal logic (LTL)</a:t>
                </a:r>
              </a:p>
              <a:p>
                <a:r>
                  <a:rPr lang="en-US" sz="2800" dirty="0"/>
                  <a:t>Allows expressing properties of programs referring to sequences of events/actions</a:t>
                </a:r>
              </a:p>
              <a:p>
                <a:r>
                  <a:rPr lang="en-US" sz="2800" dirty="0"/>
                  <a:t>Temporal operators</a:t>
                </a:r>
              </a:p>
              <a:p>
                <a:pPr lvl="1"/>
                <a14:m>
                  <m:oMath xmlns:m="http://schemas.openxmlformats.org/officeDocument/2006/math">
                    <m:r>
                      <a:rPr lang="en-US" sz="2800" b="1" i="0" smtClean="0">
                        <a:latin typeface="Cambria Math" panose="02040503050406030204" pitchFamily="18" charset="0"/>
                      </a:rPr>
                      <m:t>𝐆</m:t>
                    </m:r>
                    <m:r>
                      <a:rPr lang="en-US" sz="2800" b="0" i="1" smtClean="0">
                        <a:latin typeface="Cambria Math" panose="02040503050406030204" pitchFamily="18" charset="0"/>
                      </a:rPr>
                      <m:t>𝑓</m:t>
                    </m:r>
                  </m:oMath>
                </a14:m>
                <a:r>
                  <a:rPr lang="en-US" sz="2800" dirty="0"/>
                  <a:t> – f holds for all states starting from the current one</a:t>
                </a:r>
              </a:p>
              <a:p>
                <a:pPr lvl="1"/>
                <a14:m>
                  <m:oMath xmlns:m="http://schemas.openxmlformats.org/officeDocument/2006/math">
                    <m:r>
                      <a:rPr lang="en-US" sz="2800" b="1" i="0" smtClean="0">
                        <a:latin typeface="Cambria Math" panose="02040503050406030204" pitchFamily="18" charset="0"/>
                      </a:rPr>
                      <m:t>𝐗</m:t>
                    </m:r>
                    <m:r>
                      <a:rPr lang="en-US" sz="2800" b="0" i="1" smtClean="0">
                        <a:latin typeface="Cambria Math" panose="02040503050406030204" pitchFamily="18" charset="0"/>
                      </a:rPr>
                      <m:t>𝑓</m:t>
                    </m:r>
                  </m:oMath>
                </a14:m>
                <a:r>
                  <a:rPr lang="en-US" sz="2800" dirty="0"/>
                  <a:t> – f holds for the next state</a:t>
                </a:r>
                <a:endParaRPr lang="en-US" sz="2800" b="1" i="0" dirty="0">
                  <a:latin typeface="Cambria Math" panose="02040503050406030204" pitchFamily="18" charset="0"/>
                </a:endParaRPr>
              </a:p>
              <a:p>
                <a:pPr lvl="1"/>
                <a14:m>
                  <m:oMath xmlns:m="http://schemas.openxmlformats.org/officeDocument/2006/math">
                    <m:r>
                      <a:rPr lang="en-US" sz="2800" b="1" i="0" smtClean="0">
                        <a:latin typeface="Cambria Math" panose="02040503050406030204" pitchFamily="18" charset="0"/>
                      </a:rPr>
                      <m:t>𝐅</m:t>
                    </m:r>
                    <m:r>
                      <a:rPr lang="en-US" sz="2800" b="0" i="1" smtClean="0">
                        <a:latin typeface="Cambria Math" panose="02040503050406030204" pitchFamily="18" charset="0"/>
                      </a:rPr>
                      <m:t>𝑓</m:t>
                    </m:r>
                  </m:oMath>
                </a14:m>
                <a:r>
                  <a:rPr lang="en-US" sz="2800" dirty="0"/>
                  <a:t> – f holds for some consequent state</a:t>
                </a:r>
              </a:p>
              <a:p>
                <a14:m>
                  <m:oMath xmlns:m="http://schemas.openxmlformats.org/officeDocument/2006/math">
                    <m:r>
                      <a:rPr lang="en-US" sz="2800" i="1">
                        <a:latin typeface="Cambria Math" panose="02040503050406030204" pitchFamily="18" charset="0"/>
                      </a:rPr>
                      <m:t>𝐺</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𝐹</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𝑧</m:t>
                            </m:r>
                          </m:e>
                          <m:sub>
                            <m:r>
                              <a:rPr lang="en-US" sz="2800" i="1">
                                <a:latin typeface="Cambria Math" panose="02040503050406030204" pitchFamily="18" charset="0"/>
                              </a:rPr>
                              <m:t>2</m:t>
                            </m:r>
                          </m:sub>
                        </m:sSub>
                      </m:e>
                    </m:d>
                    <m:r>
                      <a:rPr lang="en-US" sz="2800" i="1">
                        <a:latin typeface="Cambria Math" panose="02040503050406030204" pitchFamily="18" charset="0"/>
                      </a:rPr>
                      <m:t>)</m:t>
                    </m:r>
                  </m:oMath>
                </a14:m>
                <a:r>
                  <a:rPr lang="en-US" sz="2800" dirty="0"/>
                  <a:t> – if </a:t>
                </a:r>
                <a:r>
                  <a:rPr lang="en-US" sz="2800" i="1" dirty="0"/>
                  <a:t>x</a:t>
                </a:r>
                <a:r>
                  <a:rPr lang="en-US" sz="2800" baseline="-25000" dirty="0"/>
                  <a:t>1 </a:t>
                </a:r>
                <a:r>
                  <a:rPr lang="en-US" sz="2800" dirty="0"/>
                  <a:t>then eventually </a:t>
                </a:r>
                <a:r>
                  <a:rPr lang="en-US" sz="2800" i="1" dirty="0"/>
                  <a:t>z</a:t>
                </a:r>
                <a:r>
                  <a:rPr lang="en-US" sz="2800" baseline="-25000" dirty="0"/>
                  <a:t>2</a:t>
                </a:r>
              </a:p>
              <a:p>
                <a:pPr lvl="1"/>
                <a:endParaRPr lang="en-US" sz="2800" dirty="0"/>
              </a:p>
            </p:txBody>
          </p:sp>
        </mc:Choice>
        <mc:Fallback xmlns="">
          <p:sp>
            <p:nvSpPr>
              <p:cNvPr id="2" name="Text Placeholder 1">
                <a:extLst>
                  <a:ext uri="{FF2B5EF4-FFF2-40B4-BE49-F238E27FC236}">
                    <a16:creationId xmlns:a16="http://schemas.microsoft.com/office/drawing/2014/main" id="{A625994B-E011-4910-A851-92940E9EC9DB}"/>
                  </a:ext>
                </a:extLst>
              </p:cNvPr>
              <p:cNvSpPr>
                <a:spLocks noGrp="1" noRot="1" noChangeAspect="1" noMove="1" noResize="1" noEditPoints="1" noAdjustHandles="1" noChangeArrowheads="1" noChangeShapeType="1" noTextEdit="1"/>
              </p:cNvSpPr>
              <p:nvPr>
                <p:ph type="body" idx="1"/>
              </p:nvPr>
            </p:nvSpPr>
            <p:spPr>
              <a:blipFill>
                <a:blip r:embed="rId3"/>
                <a:stretch>
                  <a:fillRect t="-268" r="-930"/>
                </a:stretch>
              </a:blipFill>
            </p:spPr>
            <p:txBody>
              <a:bodyPr/>
              <a:lstStyle/>
              <a:p>
                <a:r>
                  <a:rPr lang="en-US">
                    <a:noFill/>
                  </a:rPr>
                  <a:t> </a:t>
                </a:r>
              </a:p>
            </p:txBody>
          </p:sp>
        </mc:Fallback>
      </mc:AlternateContent>
      <p:sp>
        <p:nvSpPr>
          <p:cNvPr id="220" name="Google Shape;220;p26"/>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8</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971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323528" y="836712"/>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US" dirty="0"/>
              <a:t>Existing</a:t>
            </a:r>
            <a:r>
              <a:rPr lang="en" dirty="0"/>
              <a:t> a</a:t>
            </a:r>
            <a:r>
              <a:rPr lang="en" sz="3600" b="1" i="0" u="none" strike="noStrike" cap="none" dirty="0">
                <a:solidFill>
                  <a:schemeClr val="dk1"/>
                </a:solidFill>
                <a:latin typeface="Calibri"/>
                <a:ea typeface="Calibri"/>
                <a:cs typeface="Calibri"/>
                <a:sym typeface="Calibri"/>
              </a:rPr>
              <a:t>pproaches</a:t>
            </a:r>
            <a:endParaRPr sz="3600" b="1" i="0" u="none" strike="noStrike" cap="none" dirty="0">
              <a:solidFill>
                <a:schemeClr val="dk1"/>
              </a:solidFill>
              <a:latin typeface="Calibri"/>
              <a:ea typeface="Calibri"/>
              <a:cs typeface="Calibri"/>
              <a:sym typeface="Calibri"/>
            </a:endParaRPr>
          </a:p>
        </p:txBody>
      </p:sp>
      <p:sp>
        <p:nvSpPr>
          <p:cNvPr id="244" name="Google Shape;244;p2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2800"/>
              <a:buFont typeface="Calibri"/>
              <a:buAutoNum type="arabicPeriod"/>
            </a:pPr>
            <a:r>
              <a:rPr lang="en" sz="2800" b="0" i="0" u="none" strike="noStrike" cap="none" dirty="0">
                <a:solidFill>
                  <a:srgbClr val="000000"/>
                </a:solidFill>
                <a:latin typeface="Calibri"/>
                <a:ea typeface="Calibri"/>
                <a:cs typeface="Calibri"/>
                <a:sym typeface="Calibri"/>
              </a:rPr>
              <a:t> Metaheuristic: [Chivilikhin et al. / INDIN’1</a:t>
            </a:r>
            <a:r>
              <a:rPr lang="en" sz="2800" dirty="0">
                <a:solidFill>
                  <a:srgbClr val="000000"/>
                </a:solidFill>
              </a:rPr>
              <a:t>6</a:t>
            </a:r>
            <a:r>
              <a:rPr lang="en" sz="2800" b="0" i="0" u="none" strike="noStrike" cap="none" dirty="0">
                <a:solidFill>
                  <a:srgbClr val="000000"/>
                </a:solidFill>
                <a:latin typeface="Calibri"/>
                <a:ea typeface="Calibri"/>
                <a:cs typeface="Calibri"/>
                <a:sym typeface="Calibri"/>
              </a:rPr>
              <a:t>]</a:t>
            </a:r>
            <a:endParaRPr dirty="0"/>
          </a:p>
          <a:p>
            <a:pPr marL="1143000" lvl="1" indent="-457200">
              <a:buClr>
                <a:srgbClr val="000000"/>
              </a:buClr>
              <a:buSzPts val="2800"/>
            </a:pPr>
            <a:r>
              <a:rPr lang="en-US" sz="2800" dirty="0">
                <a:solidFill>
                  <a:srgbClr val="000000"/>
                </a:solidFill>
              </a:rPr>
              <a:t>Rather s</a:t>
            </a:r>
            <a:r>
              <a:rPr lang="en" sz="2800" dirty="0">
                <a:solidFill>
                  <a:srgbClr val="000000"/>
                </a:solidFill>
              </a:rPr>
              <a:t>low</a:t>
            </a:r>
          </a:p>
          <a:p>
            <a:pPr marL="1143000" lvl="1" indent="-457200">
              <a:buClr>
                <a:srgbClr val="000000"/>
              </a:buClr>
              <a:buSzPts val="2800"/>
            </a:pPr>
            <a:r>
              <a:rPr lang="en" sz="2800" dirty="0">
                <a:solidFill>
                  <a:srgbClr val="000000"/>
                </a:solidFill>
              </a:rPr>
              <a:t>Incomplete</a:t>
            </a:r>
            <a:endParaRPr sz="2800" dirty="0">
              <a:solidFill>
                <a:srgbClr val="000000"/>
              </a:solidFill>
            </a:endParaRPr>
          </a:p>
          <a:p>
            <a:pPr marL="457200" marR="0" lvl="0" indent="-228600" algn="l" rtl="0">
              <a:lnSpc>
                <a:spcPct val="100000"/>
              </a:lnSpc>
              <a:spcBef>
                <a:spcPts val="0"/>
              </a:spcBef>
              <a:spcAft>
                <a:spcPts val="0"/>
              </a:spcAft>
              <a:buClr>
                <a:srgbClr val="000000"/>
              </a:buClr>
              <a:buSzPts val="2800"/>
              <a:buFont typeface="Calibri"/>
              <a:buAutoNum type="arabicPeriod"/>
            </a:pPr>
            <a:r>
              <a:rPr lang="en" sz="2800" b="0" i="0" u="none" strike="noStrike" cap="none" dirty="0">
                <a:solidFill>
                  <a:srgbClr val="000000"/>
                </a:solidFill>
                <a:latin typeface="Calibri"/>
                <a:ea typeface="Calibri"/>
                <a:cs typeface="Calibri"/>
                <a:sym typeface="Calibri"/>
              </a:rPr>
              <a:t> </a:t>
            </a:r>
            <a:r>
              <a:rPr lang="en-US" sz="2800" b="0" i="0" u="none" strike="noStrike" cap="none" dirty="0">
                <a:solidFill>
                  <a:srgbClr val="000000"/>
                </a:solidFill>
                <a:latin typeface="Calibri"/>
                <a:ea typeface="Calibri"/>
                <a:cs typeface="Calibri"/>
                <a:sym typeface="Calibri"/>
              </a:rPr>
              <a:t>LTL synthesis [</a:t>
            </a:r>
            <a:r>
              <a:rPr lang="en-US" sz="2800" b="0" i="0" u="none" strike="noStrike" cap="none" dirty="0" err="1">
                <a:solidFill>
                  <a:srgbClr val="000000"/>
                </a:solidFill>
                <a:latin typeface="Calibri"/>
                <a:ea typeface="Calibri"/>
                <a:cs typeface="Calibri"/>
                <a:sym typeface="Calibri"/>
              </a:rPr>
              <a:t>Faymonville</a:t>
            </a:r>
            <a:r>
              <a:rPr lang="en-US" sz="2800" b="0" i="0" u="none" strike="noStrike" cap="none" dirty="0">
                <a:solidFill>
                  <a:srgbClr val="000000"/>
                </a:solidFill>
                <a:latin typeface="Calibri"/>
                <a:ea typeface="Calibri"/>
                <a:cs typeface="Calibri"/>
                <a:sym typeface="Calibri"/>
              </a:rPr>
              <a:t> et al. / TACAS’17]</a:t>
            </a:r>
            <a:endParaRPr lang="en-US" sz="2800" dirty="0">
              <a:solidFill>
                <a:srgbClr val="000000"/>
              </a:solidFill>
            </a:endParaRPr>
          </a:p>
          <a:p>
            <a:pPr marL="1143000" lvl="1" indent="-457200">
              <a:buClr>
                <a:srgbClr val="000000"/>
              </a:buClr>
              <a:buSzPts val="2800"/>
            </a:pPr>
            <a:r>
              <a:rPr lang="en-US" sz="2800" b="0" i="0" u="none" strike="noStrike" cap="none" dirty="0">
                <a:solidFill>
                  <a:srgbClr val="000000"/>
                </a:solidFill>
                <a:latin typeface="Calibri"/>
                <a:ea typeface="Calibri"/>
                <a:cs typeface="Calibri"/>
                <a:sym typeface="Calibri"/>
              </a:rPr>
              <a:t>Does not support execution traces</a:t>
            </a:r>
          </a:p>
          <a:p>
            <a:pPr marL="1143000" lvl="1" indent="-457200">
              <a:buClr>
                <a:srgbClr val="000000"/>
              </a:buClr>
              <a:buSzPts val="2800"/>
            </a:pPr>
            <a:r>
              <a:rPr lang="en-US" sz="2800" dirty="0">
                <a:solidFill>
                  <a:srgbClr val="000000"/>
                </a:solidFill>
              </a:rPr>
              <a:t>Large state machines</a:t>
            </a:r>
          </a:p>
          <a:p>
            <a:pPr marL="742950" indent="-514350">
              <a:buClr>
                <a:srgbClr val="000000"/>
              </a:buClr>
              <a:buSzPts val="2800"/>
              <a:buFont typeface="+mj-lt"/>
              <a:buAutoNum type="arabicPeriod"/>
            </a:pPr>
            <a:r>
              <a:rPr lang="en-US" sz="2800" dirty="0">
                <a:solidFill>
                  <a:srgbClr val="000000"/>
                </a:solidFill>
              </a:rPr>
              <a:t>SAT-based incremental counterexample elimination [</a:t>
            </a:r>
            <a:r>
              <a:rPr lang="en-US" sz="2800" dirty="0" err="1">
                <a:solidFill>
                  <a:srgbClr val="000000"/>
                </a:solidFill>
              </a:rPr>
              <a:t>Ulyantsev</a:t>
            </a:r>
            <a:r>
              <a:rPr lang="en-US" sz="2800" dirty="0">
                <a:solidFill>
                  <a:srgbClr val="000000"/>
                </a:solidFill>
              </a:rPr>
              <a:t> et al. / STTT’18]</a:t>
            </a:r>
          </a:p>
          <a:p>
            <a:pPr marL="1200150" lvl="1" indent="-514350">
              <a:buClr>
                <a:srgbClr val="000000"/>
              </a:buClr>
              <a:buSzPts val="2800"/>
            </a:pPr>
            <a:r>
              <a:rPr lang="en-US" sz="2800" dirty="0">
                <a:solidFill>
                  <a:srgbClr val="000000"/>
                </a:solidFill>
              </a:rPr>
              <a:t>Uses a very simple state machine model</a:t>
            </a:r>
          </a:p>
          <a:p>
            <a:pPr marL="1200150" lvl="1" indent="-514350">
              <a:buClr>
                <a:srgbClr val="000000"/>
              </a:buClr>
              <a:buSzPts val="2800"/>
            </a:pPr>
            <a:r>
              <a:rPr lang="en-US" sz="2800" dirty="0">
                <a:solidFill>
                  <a:srgbClr val="000000"/>
                </a:solidFill>
              </a:rPr>
              <a:t>Insufficient for large # of input/output variables</a:t>
            </a:r>
          </a:p>
        </p:txBody>
      </p:sp>
      <p:sp>
        <p:nvSpPr>
          <p:cNvPr id="245" name="Google Shape;245;p28"/>
          <p:cNvSpPr txBox="1">
            <a:spLocks noGrp="1"/>
          </p:cNvSpPr>
          <p:nvPr>
            <p:ph type="sldNum" idx="12"/>
          </p:nvPr>
        </p:nvSpPr>
        <p:spPr>
          <a:xfrm>
            <a:off x="8472457" y="6217621"/>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fld id="{00000000-1234-1234-1234-123412341234}" type="slidenum">
              <a:rPr lang="en" sz="1400" b="0" i="0" u="none" strike="noStrike" cap="none">
                <a:solidFill>
                  <a:srgbClr val="000000"/>
                </a:solidFill>
                <a:latin typeface="Arial"/>
                <a:ea typeface="Arial"/>
                <a:cs typeface="Arial"/>
                <a:sym typeface="Arial"/>
              </a:rPr>
              <a:t>9</a:t>
            </a:fld>
            <a:r>
              <a:rPr lang="en" sz="1400" b="0" i="0" u="none" strike="noStrike" cap="none">
                <a:solidFill>
                  <a:srgbClr val="000000"/>
                </a:solidFill>
                <a:latin typeface="Arial"/>
                <a:ea typeface="Arial"/>
                <a:cs typeface="Arial"/>
                <a:sym typeface="Arial"/>
              </a:rPr>
              <a:t>/25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tmo-style">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2391</TotalTime>
  <Words>2494</Words>
  <Application>Microsoft Office PowerPoint</Application>
  <PresentationFormat>On-screen Show (4:3)</PresentationFormat>
  <Paragraphs>288</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Cambria Math</vt:lpstr>
      <vt:lpstr>Verdana</vt:lpstr>
      <vt:lpstr>itmo-style</vt:lpstr>
      <vt:lpstr>1_Cover</vt:lpstr>
      <vt:lpstr>Counterexample-guided synthesis of controller logic from execution traces and temporal formulas </vt:lpstr>
      <vt:lpstr>Program synthesis</vt:lpstr>
      <vt:lpstr>Reverse engineering of control software</vt:lpstr>
      <vt:lpstr>Addressed problem</vt:lpstr>
      <vt:lpstr>Target language: IEC 61499 basic function blocks</vt:lpstr>
      <vt:lpstr>General reverse engineering scheme</vt:lpstr>
      <vt:lpstr>Execution traces</vt:lpstr>
      <vt:lpstr>Temporal formulas</vt:lpstr>
      <vt:lpstr>Existing approaches</vt:lpstr>
      <vt:lpstr>Proposed approach: translation to Constraint Satisfaction Problem</vt:lpstr>
      <vt:lpstr>Proposed approach scheme</vt:lpstr>
      <vt:lpstr>State machine model: transitions</vt:lpstr>
      <vt:lpstr>State machine model: states</vt:lpstr>
      <vt:lpstr>Positive traces tree</vt:lpstr>
      <vt:lpstr>Counterexamples &amp; negative tree</vt:lpstr>
      <vt:lpstr>Main negative tree constraints (1) </vt:lpstr>
      <vt:lpstr>Main negative tree constraints (2)</vt:lpstr>
      <vt:lpstr>Main algorithm</vt:lpstr>
      <vt:lpstr>Case study: Pick-and-Place manipulator</vt:lpstr>
      <vt:lpstr>LTL specification</vt:lpstr>
      <vt:lpstr>Positive traces generation</vt:lpstr>
      <vt:lpstr>Experimental results</vt:lpstr>
      <vt:lpstr>Generated model example</vt:lpstr>
      <vt:lpstr>Conclusion &amp; Future work</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Counterexample-guided synthesis of controller logic from execution traces and temporal formulas </dc:title>
  <cp:lastModifiedBy>Чивилихин Даниил Сергеевич</cp:lastModifiedBy>
  <cp:revision>69</cp:revision>
  <dcterms:modified xsi:type="dcterms:W3CDTF">2018-09-03T19:27:47Z</dcterms:modified>
</cp:coreProperties>
</file>